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8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6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56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14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1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14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2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4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1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1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98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868C-1F6D-4374-809D-FC82C8F0B59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1955-83E9-4120-AC09-31BC9CA88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0141" y="434567"/>
            <a:ext cx="5856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ТРЕНАЖЁР </a:t>
            </a:r>
          </a:p>
          <a:p>
            <a:pPr algn="ctr"/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«Грамматическая ярмарка»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261" y="2127564"/>
            <a:ext cx="109909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Интерактивный тренажёр составлен к уроку по теме «Степени сравнения прилагательных»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автор – учитель английского языка МБОУ СОШ № 2 </a:t>
            </a:r>
          </a:p>
          <a:p>
            <a:pPr algn="r"/>
            <a:r>
              <a:rPr lang="ru-RU" dirty="0"/>
              <a:t>г</a:t>
            </a:r>
            <a:r>
              <a:rPr lang="ru-RU" dirty="0" smtClean="0"/>
              <a:t>орода Моздок РСО-Алания</a:t>
            </a:r>
          </a:p>
          <a:p>
            <a:pPr algn="r"/>
            <a:r>
              <a:rPr lang="ru-RU" dirty="0" smtClean="0"/>
              <a:t>Иванова Ольга Александровна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8230" y="208230"/>
            <a:ext cx="11751398" cy="6409853"/>
          </a:xfrm>
          <a:prstGeom prst="rect">
            <a:avLst/>
          </a:prstGeom>
          <a:noFill/>
          <a:ln w="381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5917" y="-146696"/>
            <a:ext cx="3726454" cy="13090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4621" y="62580"/>
            <a:ext cx="1940781" cy="1041943"/>
          </a:xfrm>
          <a:prstGeom prst="rect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C5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FAIR</a:t>
            </a:r>
            <a:endParaRPr lang="ru-RU" sz="6000" b="1" dirty="0">
              <a:solidFill>
                <a:srgbClr val="C5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241" y="913089"/>
            <a:ext cx="102696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Read the sentence.  </a:t>
            </a:r>
            <a:endParaRPr lang="en-US" sz="1200" dirty="0" smtClean="0"/>
          </a:p>
          <a:p>
            <a:r>
              <a:rPr lang="en-US" sz="1200" dirty="0" smtClean="0"/>
              <a:t>Choose </a:t>
            </a:r>
            <a:r>
              <a:rPr lang="en-US" sz="1200" dirty="0"/>
              <a:t>whether the sentence is good or no </a:t>
            </a:r>
            <a:r>
              <a:rPr lang="en-US" sz="1200" dirty="0" smtClean="0"/>
              <a:t>good.</a:t>
            </a:r>
          </a:p>
          <a:p>
            <a:r>
              <a:rPr lang="en-US" sz="1200" dirty="0" smtClean="0"/>
              <a:t>Place </a:t>
            </a:r>
            <a:r>
              <a:rPr lang="en-US" sz="1200" dirty="0"/>
              <a:t>your points.  You have 100 points to </a:t>
            </a:r>
            <a:r>
              <a:rPr lang="en-US" sz="1200" dirty="0" smtClean="0"/>
              <a:t>start.</a:t>
            </a:r>
          </a:p>
          <a:p>
            <a:r>
              <a:rPr lang="en-US" sz="1200" dirty="0" smtClean="0"/>
              <a:t>If </a:t>
            </a:r>
            <a:r>
              <a:rPr lang="en-US" sz="1200" dirty="0"/>
              <a:t>you’re right add your points to your total.  If you are wrong subtract the sum.</a:t>
            </a:r>
          </a:p>
          <a:p>
            <a:endParaRPr lang="en-US" dirty="0"/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>
            <p:extLst/>
          </p:nvPr>
        </p:nvGraphicFramePr>
        <p:xfrm>
          <a:off x="509989" y="1975796"/>
          <a:ext cx="10044152" cy="54139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2292">
                  <a:extLst>
                    <a:ext uri="{9D8B030D-6E8A-4147-A177-3AD203B41FA5}">
                      <a16:colId xmlns:a16="http://schemas.microsoft.com/office/drawing/2014/main" val="1110508398"/>
                    </a:ext>
                  </a:extLst>
                </a:gridCol>
                <a:gridCol w="1264551">
                  <a:extLst>
                    <a:ext uri="{9D8B030D-6E8A-4147-A177-3AD203B41FA5}">
                      <a16:colId xmlns:a16="http://schemas.microsoft.com/office/drawing/2014/main" val="1879221073"/>
                    </a:ext>
                  </a:extLst>
                </a:gridCol>
                <a:gridCol w="1083902">
                  <a:extLst>
                    <a:ext uri="{9D8B030D-6E8A-4147-A177-3AD203B41FA5}">
                      <a16:colId xmlns:a16="http://schemas.microsoft.com/office/drawing/2014/main" val="3092530598"/>
                    </a:ext>
                  </a:extLst>
                </a:gridCol>
                <a:gridCol w="6503407">
                  <a:extLst>
                    <a:ext uri="{9D8B030D-6E8A-4147-A177-3AD203B41FA5}">
                      <a16:colId xmlns:a16="http://schemas.microsoft.com/office/drawing/2014/main" val="2537440529"/>
                    </a:ext>
                  </a:extLst>
                </a:gridCol>
              </a:tblGrid>
              <a:tr h="2566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Good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No Good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438559"/>
                  </a:ext>
                </a:extLst>
              </a:tr>
              <a:tr h="7352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000" kern="100" baseline="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countryside is not as noisier as the city 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________________________________________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095626"/>
                  </a:ext>
                </a:extLst>
              </a:tr>
              <a:tr h="4327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624626"/>
                  </a:ext>
                </a:extLst>
              </a:tr>
              <a:tr h="622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Life</a:t>
                      </a:r>
                      <a:r>
                        <a:rPr lang="en-US" sz="2000" kern="100" baseline="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in the city is very more interesting.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_______________________________________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084696"/>
                  </a:ext>
                </a:extLst>
              </a:tr>
              <a:tr h="311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316031"/>
                  </a:ext>
                </a:extLst>
              </a:tr>
              <a:tr h="622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kern="100" baseline="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Jack was taller then his brother. 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________________________________________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196240"/>
                  </a:ext>
                </a:extLst>
              </a:tr>
              <a:tr h="311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  </a:t>
                      </a: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12488"/>
                  </a:ext>
                </a:extLst>
              </a:tr>
              <a:tr h="622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kern="100" baseline="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People are intelligent than monkeys.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_______________________________________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932771"/>
                  </a:ext>
                </a:extLst>
              </a:tr>
              <a:tr h="311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303878"/>
                  </a:ext>
                </a:extLst>
              </a:tr>
              <a:tr h="9331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. Reading books is</a:t>
                      </a:r>
                      <a:r>
                        <a:rPr lang="en-US" sz="2000" kern="100" baseline="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more</a:t>
                      </a:r>
                      <a:r>
                        <a:rPr lang="en-US" sz="2000" kern="100" dirty="0" smtClean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 useful than watching TV.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_______________________________________________</a:t>
                      </a:r>
                      <a:endParaRPr lang="ru-RU" sz="200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136461"/>
                  </a:ext>
                </a:extLst>
              </a:tr>
              <a:tr h="256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1050" kern="10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>
                        <a:effectLst/>
                        <a:latin typeface="Comic Sans MS" panose="030F0702030302020204" pitchFamily="66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Comic Sans MS" panose="030F0702030302020204" pitchFamily="66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kern="100" dirty="0">
                        <a:effectLst/>
                        <a:latin typeface="Century" panose="020406040505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00530"/>
                  </a:ext>
                </a:extLst>
              </a:tr>
            </a:tbl>
          </a:graphicData>
        </a:graphic>
      </p:graphicFrame>
      <p:sp>
        <p:nvSpPr>
          <p:cNvPr id="50" name="Rectangle 61"/>
          <p:cNvSpPr>
            <a:spLocks noChangeArrowheads="1"/>
          </p:cNvSpPr>
          <p:nvPr/>
        </p:nvSpPr>
        <p:spPr bwMode="auto">
          <a:xfrm>
            <a:off x="993274" y="4386792"/>
            <a:ext cx="428120" cy="3504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60"/>
          <p:cNvSpPr>
            <a:spLocks noChangeArrowheads="1"/>
          </p:cNvSpPr>
          <p:nvPr/>
        </p:nvSpPr>
        <p:spPr bwMode="auto">
          <a:xfrm>
            <a:off x="993274" y="3467074"/>
            <a:ext cx="428120" cy="373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993274" y="2452145"/>
            <a:ext cx="428120" cy="3798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2392978" y="6186759"/>
            <a:ext cx="413594" cy="3588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Rectangle 53"/>
          <p:cNvSpPr>
            <a:spLocks noChangeArrowheads="1"/>
          </p:cNvSpPr>
          <p:nvPr/>
        </p:nvSpPr>
        <p:spPr bwMode="auto">
          <a:xfrm>
            <a:off x="2392978" y="5306123"/>
            <a:ext cx="413594" cy="3344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Rectangle 52"/>
          <p:cNvSpPr>
            <a:spLocks noChangeArrowheads="1"/>
          </p:cNvSpPr>
          <p:nvPr/>
        </p:nvSpPr>
        <p:spPr bwMode="auto">
          <a:xfrm>
            <a:off x="2392977" y="4386793"/>
            <a:ext cx="413595" cy="3504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" name="Rectangle 44"/>
          <p:cNvSpPr>
            <a:spLocks noChangeArrowheads="1"/>
          </p:cNvSpPr>
          <p:nvPr/>
        </p:nvSpPr>
        <p:spPr bwMode="auto">
          <a:xfrm>
            <a:off x="2392978" y="2452144"/>
            <a:ext cx="413596" cy="379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Rectangle 44"/>
          <p:cNvSpPr>
            <a:spLocks noChangeArrowheads="1"/>
          </p:cNvSpPr>
          <p:nvPr/>
        </p:nvSpPr>
        <p:spPr bwMode="auto">
          <a:xfrm>
            <a:off x="2389558" y="3467073"/>
            <a:ext cx="417015" cy="37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Rectangle 44"/>
          <p:cNvSpPr>
            <a:spLocks noChangeArrowheads="1"/>
          </p:cNvSpPr>
          <p:nvPr/>
        </p:nvSpPr>
        <p:spPr bwMode="auto">
          <a:xfrm>
            <a:off x="979278" y="5314734"/>
            <a:ext cx="442116" cy="325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Rectangle 44"/>
          <p:cNvSpPr>
            <a:spLocks noChangeArrowheads="1"/>
          </p:cNvSpPr>
          <p:nvPr/>
        </p:nvSpPr>
        <p:spPr bwMode="auto">
          <a:xfrm>
            <a:off x="983218" y="6186760"/>
            <a:ext cx="438176" cy="3588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7251827" y="2277109"/>
            <a:ext cx="1195057" cy="5345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897070" y="3467074"/>
            <a:ext cx="995882" cy="39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138528" y="4392946"/>
            <a:ext cx="871290" cy="3442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009043" y="5306124"/>
            <a:ext cx="1298046" cy="334497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7359745" y="1876876"/>
            <a:ext cx="8331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noisy</a:t>
            </a:r>
            <a:endParaRPr lang="ru-RU" sz="2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138528" y="4010363"/>
            <a:ext cx="7585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</a:t>
            </a:r>
            <a:endParaRPr lang="ru-RU" sz="2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907409" y="4880149"/>
            <a:ext cx="8490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more</a:t>
            </a:r>
            <a:endParaRPr lang="ru-RU" sz="2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0153908" y="4880150"/>
            <a:ext cx="1808517" cy="15930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19289735">
            <a:off x="10397375" y="5590077"/>
            <a:ext cx="1721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 points</a:t>
            </a:r>
            <a:endParaRPr lang="ru-RU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2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7" grpId="0" animBg="1"/>
      <p:bldP spid="70" grpId="0" animBg="1"/>
      <p:bldP spid="72" grpId="0" animBg="1"/>
      <p:bldP spid="79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Широкоэкранный</PresentationFormat>
  <Paragraphs>49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Comic Sans MS</vt:lpstr>
      <vt:lpstr>Curlz MT</vt:lpstr>
      <vt:lpstr>MS Mincho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2016-10-23T18:39:49Z</dcterms:created>
  <dcterms:modified xsi:type="dcterms:W3CDTF">2016-10-30T20:34:45Z</dcterms:modified>
</cp:coreProperties>
</file>