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84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868C-1F6D-4374-809D-FC82C8F0B592}" type="datetimeFigureOut">
              <a:rPr lang="ru-RU" smtClean="0"/>
              <a:t>31.10.2016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1955-83E9-4120-AC09-31BC9CA8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881846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868C-1F6D-4374-809D-FC82C8F0B592}" type="datetimeFigureOut">
              <a:rPr lang="ru-RU" smtClean="0"/>
              <a:t>31.10.2016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1955-83E9-4120-AC09-31BC9CA8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09656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868C-1F6D-4374-809D-FC82C8F0B592}" type="datetimeFigureOut">
              <a:rPr lang="ru-RU" smtClean="0"/>
              <a:t>31.10.2016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1955-83E9-4120-AC09-31BC9CA8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55618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868C-1F6D-4374-809D-FC82C8F0B592}" type="datetimeFigureOut">
              <a:rPr lang="ru-RU" smtClean="0"/>
              <a:t>31.10.2016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1955-83E9-4120-AC09-31BC9CA8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1140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868C-1F6D-4374-809D-FC82C8F0B592}" type="datetimeFigureOut">
              <a:rPr lang="ru-RU" smtClean="0"/>
              <a:t>31.10.2016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1955-83E9-4120-AC09-31BC9CA8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713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868C-1F6D-4374-809D-FC82C8F0B592}" type="datetimeFigureOut">
              <a:rPr lang="ru-RU" smtClean="0"/>
              <a:t>31.10.2016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1955-83E9-4120-AC09-31BC9CA8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80140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868C-1F6D-4374-809D-FC82C8F0B592}" type="datetimeFigureOut">
              <a:rPr lang="ru-RU" smtClean="0"/>
              <a:t>31.10.2016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1955-83E9-4120-AC09-31BC9CA8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2127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868C-1F6D-4374-809D-FC82C8F0B592}" type="datetimeFigureOut">
              <a:rPr lang="ru-RU" smtClean="0"/>
              <a:t>31.10.2016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1955-83E9-4120-AC09-31BC9CA8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048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868C-1F6D-4374-809D-FC82C8F0B592}" type="datetimeFigureOut">
              <a:rPr lang="ru-RU" smtClean="0"/>
              <a:t>31.10.2016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1955-83E9-4120-AC09-31BC9CA8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717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868C-1F6D-4374-809D-FC82C8F0B592}" type="datetimeFigureOut">
              <a:rPr lang="ru-RU" smtClean="0"/>
              <a:t>31.10.2016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1955-83E9-4120-AC09-31BC9CA8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6815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C0868C-1F6D-4374-809D-FC82C8F0B592}" type="datetimeFigureOut">
              <a:rPr lang="ru-RU" smtClean="0"/>
              <a:t>31.10.2016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AE1955-83E9-4120-AC09-31BC9CA8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981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C0868C-1F6D-4374-809D-FC82C8F0B592}" type="datetimeFigureOut">
              <a:rPr lang="ru-RU" smtClean="0"/>
              <a:t>31.10.2016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AE1955-83E9-4120-AC09-31BC9CA88C7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78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20141" y="434567"/>
            <a:ext cx="58567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ТРЕНАЖЁР </a:t>
            </a:r>
          </a:p>
          <a:p>
            <a:pPr algn="ctr"/>
            <a:r>
              <a:rPr lang="ru-RU" sz="3600" i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«Грамматическая ярмарка»</a:t>
            </a:r>
            <a:endParaRPr lang="ru-RU" sz="3600" i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52261" y="2127564"/>
            <a:ext cx="1099090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Интерактивный тренажёр составлен к уроку по теме «Степени сравнения прилагательных»</a:t>
            </a: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pPr algn="r"/>
            <a:r>
              <a:rPr lang="ru-RU" dirty="0" smtClean="0"/>
              <a:t>автор – учитель английского языка МБОУ СОШ № 2 </a:t>
            </a:r>
          </a:p>
          <a:p>
            <a:pPr algn="r"/>
            <a:r>
              <a:rPr lang="ru-RU" dirty="0"/>
              <a:t>г</a:t>
            </a:r>
            <a:r>
              <a:rPr lang="ru-RU" dirty="0" smtClean="0"/>
              <a:t>орода Моздок РСО-Алания</a:t>
            </a:r>
          </a:p>
          <a:p>
            <a:pPr algn="r"/>
            <a:r>
              <a:rPr lang="ru-RU" dirty="0" smtClean="0"/>
              <a:t>Иванова Ольга Александровна</a:t>
            </a:r>
          </a:p>
          <a:p>
            <a:endParaRPr lang="ru-RU" dirty="0" smtClean="0"/>
          </a:p>
        </p:txBody>
      </p:sp>
      <p:sp>
        <p:nvSpPr>
          <p:cNvPr id="4" name="Прямоугольник 3"/>
          <p:cNvSpPr/>
          <p:nvPr/>
        </p:nvSpPr>
        <p:spPr>
          <a:xfrm>
            <a:off x="208230" y="208230"/>
            <a:ext cx="11751398" cy="6409853"/>
          </a:xfrm>
          <a:prstGeom prst="rect">
            <a:avLst/>
          </a:prstGeom>
          <a:noFill/>
          <a:ln w="38100"/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531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25917" y="-146696"/>
            <a:ext cx="3726454" cy="1309094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6424621" y="62580"/>
            <a:ext cx="1940781" cy="1041943"/>
          </a:xfrm>
          <a:prstGeom prst="rect">
            <a:avLst/>
          </a:prstGeom>
          <a:ln w="38100">
            <a:solidFill>
              <a:srgbClr val="FF0000"/>
            </a:solidFill>
            <a:prstDash val="sysDash"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6000" b="1" dirty="0" smtClean="0">
                <a:solidFill>
                  <a:srgbClr val="C5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urlz MT" panose="04040404050702020202" pitchFamily="82" charset="0"/>
              </a:rPr>
              <a:t>FAIR</a:t>
            </a:r>
            <a:endParaRPr lang="ru-RU" sz="6000" b="1" dirty="0">
              <a:solidFill>
                <a:srgbClr val="C5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7241" y="913089"/>
            <a:ext cx="1026964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/>
              <a:t>Read the sentence.  </a:t>
            </a:r>
            <a:endParaRPr lang="en-US" sz="1200" dirty="0" smtClean="0"/>
          </a:p>
          <a:p>
            <a:r>
              <a:rPr lang="en-US" sz="1200" dirty="0" smtClean="0"/>
              <a:t>Choose </a:t>
            </a:r>
            <a:r>
              <a:rPr lang="en-US" sz="1200" dirty="0"/>
              <a:t>whether the sentence is good or no </a:t>
            </a:r>
            <a:r>
              <a:rPr lang="en-US" sz="1200" dirty="0" smtClean="0"/>
              <a:t>good.</a:t>
            </a:r>
          </a:p>
          <a:p>
            <a:r>
              <a:rPr lang="en-US" sz="1200" dirty="0" smtClean="0"/>
              <a:t>Place </a:t>
            </a:r>
            <a:r>
              <a:rPr lang="en-US" sz="1200" dirty="0"/>
              <a:t>your points.  You have 100 points to </a:t>
            </a:r>
            <a:r>
              <a:rPr lang="en-US" sz="1200" dirty="0" smtClean="0"/>
              <a:t>start.</a:t>
            </a:r>
          </a:p>
          <a:p>
            <a:r>
              <a:rPr lang="en-US" sz="1200" dirty="0" smtClean="0"/>
              <a:t>If </a:t>
            </a:r>
            <a:r>
              <a:rPr lang="en-US" sz="1200" dirty="0"/>
              <a:t>you’re right add your points to your total.  If you are wrong subtract the sum.</a:t>
            </a:r>
          </a:p>
          <a:p>
            <a:endParaRPr lang="en-US" dirty="0"/>
          </a:p>
        </p:txBody>
      </p:sp>
      <p:graphicFrame>
        <p:nvGraphicFramePr>
          <p:cNvPr id="49" name="Таблица 48"/>
          <p:cNvGraphicFramePr>
            <a:graphicFrameLocks noGrp="1"/>
          </p:cNvGraphicFramePr>
          <p:nvPr>
            <p:extLst/>
          </p:nvPr>
        </p:nvGraphicFramePr>
        <p:xfrm>
          <a:off x="509989" y="1975796"/>
          <a:ext cx="10044152" cy="541393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192292">
                  <a:extLst>
                    <a:ext uri="{9D8B030D-6E8A-4147-A177-3AD203B41FA5}">
                      <a16:colId xmlns:a16="http://schemas.microsoft.com/office/drawing/2014/main" val="1110508398"/>
                    </a:ext>
                  </a:extLst>
                </a:gridCol>
                <a:gridCol w="1264551">
                  <a:extLst>
                    <a:ext uri="{9D8B030D-6E8A-4147-A177-3AD203B41FA5}">
                      <a16:colId xmlns:a16="http://schemas.microsoft.com/office/drawing/2014/main" val="1879221073"/>
                    </a:ext>
                  </a:extLst>
                </a:gridCol>
                <a:gridCol w="1083902">
                  <a:extLst>
                    <a:ext uri="{9D8B030D-6E8A-4147-A177-3AD203B41FA5}">
                      <a16:colId xmlns:a16="http://schemas.microsoft.com/office/drawing/2014/main" val="3092530598"/>
                    </a:ext>
                  </a:extLst>
                </a:gridCol>
                <a:gridCol w="6503407">
                  <a:extLst>
                    <a:ext uri="{9D8B030D-6E8A-4147-A177-3AD203B41FA5}">
                      <a16:colId xmlns:a16="http://schemas.microsoft.com/office/drawing/2014/main" val="2537440529"/>
                    </a:ext>
                  </a:extLst>
                </a:gridCol>
              </a:tblGrid>
              <a:tr h="2566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Good</a:t>
                      </a:r>
                      <a:endParaRPr lang="ru-RU" sz="1050" kern="10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No Good</a:t>
                      </a:r>
                      <a:endParaRPr lang="ru-RU" sz="1050" kern="10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kern="10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kern="10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91438559"/>
                  </a:ext>
                </a:extLst>
              </a:tr>
              <a:tr h="73521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effectLst/>
                        <a:latin typeface="Comic Sans MS" panose="030F0702030302020204" pitchFamily="66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effectLst/>
                        <a:latin typeface="Comic Sans MS" panose="030F0702030302020204" pitchFamily="66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effectLst/>
                        <a:latin typeface="Comic Sans MS" panose="030F0702030302020204" pitchFamily="66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en-US" sz="2000" kern="100" dirty="0" smtClean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n-US" sz="2000" kern="100" baseline="0" dirty="0" smtClean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 countryside is not as noisier as the city </a:t>
                      </a:r>
                      <a:r>
                        <a:rPr lang="en-US" sz="2000" kern="100" dirty="0" smtClean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.</a:t>
                      </a:r>
                      <a:endParaRPr lang="ru-RU" sz="2000" kern="100" dirty="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________________________________________</a:t>
                      </a:r>
                      <a:endParaRPr lang="ru-RU" sz="2000" kern="100" dirty="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7095626"/>
                  </a:ext>
                </a:extLst>
              </a:tr>
              <a:tr h="43277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kern="100" dirty="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50" kern="100" dirty="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effectLst/>
                        <a:latin typeface="Comic Sans MS" panose="030F0702030302020204" pitchFamily="66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kern="100" dirty="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41624626"/>
                  </a:ext>
                </a:extLst>
              </a:tr>
              <a:tr h="6221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effectLst/>
                        <a:latin typeface="Comic Sans MS" panose="030F0702030302020204" pitchFamily="66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effectLst/>
                        <a:latin typeface="Comic Sans MS" panose="030F0702030302020204" pitchFamily="66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effectLst/>
                        <a:latin typeface="Comic Sans MS" panose="030F0702030302020204" pitchFamily="66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2. </a:t>
                      </a:r>
                      <a:r>
                        <a:rPr lang="en-US" sz="2000" kern="100" dirty="0" smtClean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Life</a:t>
                      </a:r>
                      <a:r>
                        <a:rPr lang="en-US" sz="2000" kern="100" baseline="0" dirty="0" smtClean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 in the city is very more interesting.</a:t>
                      </a:r>
                      <a:endParaRPr lang="ru-RU" sz="2000" kern="100" dirty="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_______________________________________</a:t>
                      </a:r>
                      <a:endParaRPr lang="ru-RU" sz="2000" kern="100" dirty="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48084696"/>
                  </a:ext>
                </a:extLst>
              </a:tr>
              <a:tr h="3110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kern="100" dirty="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50" kern="100" dirty="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effectLst/>
                        <a:latin typeface="Comic Sans MS" panose="030F0702030302020204" pitchFamily="66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kern="10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70316031"/>
                  </a:ext>
                </a:extLst>
              </a:tr>
              <a:tr h="6221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effectLst/>
                        <a:latin typeface="Comic Sans MS" panose="030F0702030302020204" pitchFamily="66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effectLst/>
                        <a:latin typeface="Comic Sans MS" panose="030F0702030302020204" pitchFamily="66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effectLst/>
                        <a:latin typeface="Comic Sans MS" panose="030F0702030302020204" pitchFamily="66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2000" kern="100" dirty="0" smtClean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2000" kern="100" baseline="0" dirty="0" smtClean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 Jack was taller then his brother. </a:t>
                      </a:r>
                      <a:endParaRPr lang="ru-RU" sz="2000" kern="100" dirty="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________________________________________</a:t>
                      </a:r>
                      <a:endParaRPr lang="ru-RU" sz="2000" kern="100" dirty="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8196240"/>
                  </a:ext>
                </a:extLst>
              </a:tr>
              <a:tr h="3110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kern="10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050" kern="100" dirty="0" smtClean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   </a:t>
                      </a:r>
                      <a:endParaRPr lang="ru-RU" sz="1050" kern="100" dirty="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effectLst/>
                        <a:latin typeface="Comic Sans MS" panose="030F0702030302020204" pitchFamily="66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kern="100" dirty="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7412488"/>
                  </a:ext>
                </a:extLst>
              </a:tr>
              <a:tr h="62211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 dirty="0">
                        <a:effectLst/>
                        <a:latin typeface="Comic Sans MS" panose="030F0702030302020204" pitchFamily="66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effectLst/>
                        <a:latin typeface="Comic Sans MS" panose="030F0702030302020204" pitchFamily="66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effectLst/>
                        <a:latin typeface="Comic Sans MS" panose="030F0702030302020204" pitchFamily="66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2000" kern="100" dirty="0" smtClean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US" sz="2000" kern="100" baseline="0" dirty="0" smtClean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 People are intelligent than monkeys.</a:t>
                      </a:r>
                      <a:endParaRPr lang="ru-RU" sz="2000" kern="100" dirty="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 dirty="0" smtClean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_______________________________________</a:t>
                      </a:r>
                      <a:endParaRPr lang="ru-RU" sz="2000" kern="100" dirty="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4932771"/>
                  </a:ext>
                </a:extLst>
              </a:tr>
              <a:tr h="3110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kern="100" dirty="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endParaRPr lang="ru-RU" sz="1050" kern="100" dirty="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 dirty="0">
                        <a:effectLst/>
                        <a:latin typeface="Comic Sans MS" panose="030F0702030302020204" pitchFamily="66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kern="10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9303878"/>
                  </a:ext>
                </a:extLst>
              </a:tr>
              <a:tr h="93317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effectLst/>
                        <a:latin typeface="Comic Sans MS" panose="030F0702030302020204" pitchFamily="66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effectLst/>
                        <a:latin typeface="Comic Sans MS" panose="030F0702030302020204" pitchFamily="66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>
                        <a:effectLst/>
                        <a:latin typeface="Comic Sans MS" panose="030F0702030302020204" pitchFamily="66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en-US" sz="2000" kern="100" dirty="0" smtClean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. Reading books is</a:t>
                      </a:r>
                      <a:r>
                        <a:rPr lang="en-US" sz="2000" kern="100" baseline="0" dirty="0" smtClean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 more</a:t>
                      </a:r>
                      <a:r>
                        <a:rPr lang="en-US" sz="2000" kern="100" dirty="0" smtClean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 useful than watching TV.</a:t>
                      </a:r>
                      <a:endParaRPr lang="ru-RU" sz="2000" kern="100" dirty="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2000" kern="100" dirty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_______________________________________________</a:t>
                      </a:r>
                      <a:endParaRPr lang="ru-RU" sz="2000" kern="100" dirty="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93136461"/>
                  </a:ext>
                </a:extLst>
              </a:tr>
              <a:tr h="25661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kern="10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en-US" sz="1050" kern="10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total</a:t>
                      </a:r>
                      <a:endParaRPr lang="ru-RU" sz="1050" kern="10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en-US" sz="1050" kern="100" dirty="0">
                        <a:effectLst/>
                        <a:latin typeface="Comic Sans MS" panose="030F0702030302020204" pitchFamily="66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050" kern="100" dirty="0">
                          <a:effectLst/>
                          <a:latin typeface="Comic Sans MS" panose="030F0702030302020204" pitchFamily="66" charset="0"/>
                          <a:ea typeface="MS Mincho"/>
                          <a:cs typeface="Times New Roman" panose="02020603050405020304" pitchFamily="18" charset="0"/>
                        </a:rPr>
                        <a:t> </a:t>
                      </a:r>
                      <a:endParaRPr lang="ru-RU" sz="1050" kern="100" dirty="0">
                        <a:effectLst/>
                        <a:latin typeface="Century" panose="020406040505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800530"/>
                  </a:ext>
                </a:extLst>
              </a:tr>
            </a:tbl>
          </a:graphicData>
        </a:graphic>
      </p:graphicFrame>
      <p:sp>
        <p:nvSpPr>
          <p:cNvPr id="50" name="Rectangle 61"/>
          <p:cNvSpPr>
            <a:spLocks noChangeArrowheads="1"/>
          </p:cNvSpPr>
          <p:nvPr/>
        </p:nvSpPr>
        <p:spPr bwMode="auto">
          <a:xfrm>
            <a:off x="993274" y="4386792"/>
            <a:ext cx="428120" cy="35044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1" name="Rectangle 60"/>
          <p:cNvSpPr>
            <a:spLocks noChangeArrowheads="1"/>
          </p:cNvSpPr>
          <p:nvPr/>
        </p:nvSpPr>
        <p:spPr bwMode="auto">
          <a:xfrm>
            <a:off x="993274" y="3467074"/>
            <a:ext cx="428120" cy="373912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4" name="Rectangle 57"/>
          <p:cNvSpPr>
            <a:spLocks noChangeArrowheads="1"/>
          </p:cNvSpPr>
          <p:nvPr/>
        </p:nvSpPr>
        <p:spPr bwMode="auto">
          <a:xfrm>
            <a:off x="993274" y="2452145"/>
            <a:ext cx="428120" cy="37988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5" name="Rectangle 56"/>
          <p:cNvSpPr>
            <a:spLocks noChangeArrowheads="1"/>
          </p:cNvSpPr>
          <p:nvPr/>
        </p:nvSpPr>
        <p:spPr bwMode="auto">
          <a:xfrm>
            <a:off x="2392978" y="6186759"/>
            <a:ext cx="413594" cy="35889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8" name="Rectangle 53"/>
          <p:cNvSpPr>
            <a:spLocks noChangeArrowheads="1"/>
          </p:cNvSpPr>
          <p:nvPr/>
        </p:nvSpPr>
        <p:spPr bwMode="auto">
          <a:xfrm>
            <a:off x="2392978" y="5306123"/>
            <a:ext cx="413594" cy="33449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9" name="Rectangle 52"/>
          <p:cNvSpPr>
            <a:spLocks noChangeArrowheads="1"/>
          </p:cNvSpPr>
          <p:nvPr/>
        </p:nvSpPr>
        <p:spPr bwMode="auto">
          <a:xfrm>
            <a:off x="2392977" y="4386793"/>
            <a:ext cx="413595" cy="35044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67" name="Rectangle 44"/>
          <p:cNvSpPr>
            <a:spLocks noChangeArrowheads="1"/>
          </p:cNvSpPr>
          <p:nvPr/>
        </p:nvSpPr>
        <p:spPr bwMode="auto">
          <a:xfrm>
            <a:off x="2392978" y="2452144"/>
            <a:ext cx="413596" cy="37988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0" name="Rectangle 44"/>
          <p:cNvSpPr>
            <a:spLocks noChangeArrowheads="1"/>
          </p:cNvSpPr>
          <p:nvPr/>
        </p:nvSpPr>
        <p:spPr bwMode="auto">
          <a:xfrm>
            <a:off x="2389558" y="3467073"/>
            <a:ext cx="417015" cy="3739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1" name="Rectangle 44"/>
          <p:cNvSpPr>
            <a:spLocks noChangeArrowheads="1"/>
          </p:cNvSpPr>
          <p:nvPr/>
        </p:nvSpPr>
        <p:spPr bwMode="auto">
          <a:xfrm>
            <a:off x="979278" y="5314734"/>
            <a:ext cx="442116" cy="32588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72" name="Rectangle 44"/>
          <p:cNvSpPr>
            <a:spLocks noChangeArrowheads="1"/>
          </p:cNvSpPr>
          <p:nvPr/>
        </p:nvSpPr>
        <p:spPr bwMode="auto">
          <a:xfrm>
            <a:off x="983218" y="6186760"/>
            <a:ext cx="438176" cy="358894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53882" dir="2700000" algn="ctr" rotWithShape="0">
              <a:srgbClr val="808080"/>
            </a:outerShdw>
          </a:effectLst>
        </p:spPr>
        <p:txBody>
          <a:bodyPr vert="horz" wrap="square" lIns="74295" tIns="8890" rIns="74295" bIns="889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cxnSp>
        <p:nvCxnSpPr>
          <p:cNvPr id="74" name="Прямая соединительная линия 73"/>
          <p:cNvCxnSpPr/>
          <p:nvPr/>
        </p:nvCxnSpPr>
        <p:spPr>
          <a:xfrm>
            <a:off x="7251827" y="2277109"/>
            <a:ext cx="1195057" cy="534516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5" name="Прямая соединительная линия 74"/>
          <p:cNvCxnSpPr/>
          <p:nvPr/>
        </p:nvCxnSpPr>
        <p:spPr>
          <a:xfrm>
            <a:off x="6897070" y="3467074"/>
            <a:ext cx="995882" cy="39040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>
            <a:off x="6138528" y="4392946"/>
            <a:ext cx="871290" cy="3442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77" name="Прямая соединительная линия 76"/>
          <p:cNvCxnSpPr/>
          <p:nvPr/>
        </p:nvCxnSpPr>
        <p:spPr>
          <a:xfrm>
            <a:off x="5009043" y="5306124"/>
            <a:ext cx="1298046" cy="334497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79" name="Прямоугольник 78"/>
          <p:cNvSpPr/>
          <p:nvPr/>
        </p:nvSpPr>
        <p:spPr>
          <a:xfrm>
            <a:off x="7359745" y="1876876"/>
            <a:ext cx="83311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noisy</a:t>
            </a:r>
            <a:endParaRPr lang="ru-RU" sz="24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1" name="Прямоугольник 80"/>
          <p:cNvSpPr/>
          <p:nvPr/>
        </p:nvSpPr>
        <p:spPr>
          <a:xfrm>
            <a:off x="6138528" y="4010363"/>
            <a:ext cx="75854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than</a:t>
            </a:r>
            <a:endParaRPr lang="ru-RU" sz="24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82" name="Прямоугольник 81"/>
          <p:cNvSpPr/>
          <p:nvPr/>
        </p:nvSpPr>
        <p:spPr>
          <a:xfrm>
            <a:off x="4907409" y="4880149"/>
            <a:ext cx="849079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40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more</a:t>
            </a:r>
            <a:endParaRPr lang="ru-RU" sz="2400" b="0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V="1">
            <a:off x="10153908" y="4880150"/>
            <a:ext cx="1808517" cy="159307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Прямоугольник 25"/>
          <p:cNvSpPr/>
          <p:nvPr/>
        </p:nvSpPr>
        <p:spPr>
          <a:xfrm rot="19289735">
            <a:off x="10397375" y="5590077"/>
            <a:ext cx="172181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100 points</a:t>
            </a:r>
            <a:endParaRPr lang="ru-RU" sz="28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83220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24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5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6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37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38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9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0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1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2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 animBg="1"/>
      <p:bldP spid="59" grpId="0" animBg="1"/>
      <p:bldP spid="67" grpId="0" animBg="1"/>
      <p:bldP spid="70" grpId="0" animBg="1"/>
      <p:bldP spid="72" grpId="0" animBg="1"/>
      <p:bldP spid="79" grpId="0"/>
      <p:bldP spid="81" grpId="0"/>
      <p:bldP spid="82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142</Words>
  <Application>Microsoft Office PowerPoint</Application>
  <PresentationFormat>Широкоэкранный</PresentationFormat>
  <Paragraphs>49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11" baseType="lpstr">
      <vt:lpstr>Arial</vt:lpstr>
      <vt:lpstr>Calibri</vt:lpstr>
      <vt:lpstr>Calibri Light</vt:lpstr>
      <vt:lpstr>Century</vt:lpstr>
      <vt:lpstr>Comic Sans MS</vt:lpstr>
      <vt:lpstr>Curlz MT</vt:lpstr>
      <vt:lpstr>MS Mincho</vt:lpstr>
      <vt:lpstr>Times New Roman</vt:lpstr>
      <vt:lpstr>Тема Office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2</cp:revision>
  <dcterms:created xsi:type="dcterms:W3CDTF">2016-10-23T18:39:49Z</dcterms:created>
  <dcterms:modified xsi:type="dcterms:W3CDTF">2016-10-30T20:34:45Z</dcterms:modified>
</cp:coreProperties>
</file>