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9" r:id="rId2"/>
  </p:sldMasterIdLst>
  <p:notesMasterIdLst>
    <p:notesMasterId r:id="rId35"/>
  </p:notesMasterIdLst>
  <p:sldIdLst>
    <p:sldId id="257" r:id="rId3"/>
    <p:sldId id="342" r:id="rId4"/>
    <p:sldId id="293" r:id="rId5"/>
    <p:sldId id="344" r:id="rId6"/>
    <p:sldId id="294" r:id="rId7"/>
    <p:sldId id="341" r:id="rId8"/>
    <p:sldId id="343" r:id="rId9"/>
    <p:sldId id="332" r:id="rId10"/>
    <p:sldId id="333" r:id="rId11"/>
    <p:sldId id="306" r:id="rId12"/>
    <p:sldId id="329" r:id="rId13"/>
    <p:sldId id="346" r:id="rId14"/>
    <p:sldId id="338" r:id="rId15"/>
    <p:sldId id="312" r:id="rId16"/>
    <p:sldId id="313" r:id="rId17"/>
    <p:sldId id="315" r:id="rId18"/>
    <p:sldId id="319" r:id="rId19"/>
    <p:sldId id="321" r:id="rId20"/>
    <p:sldId id="317" r:id="rId21"/>
    <p:sldId id="316" r:id="rId22"/>
    <p:sldId id="314" r:id="rId23"/>
    <p:sldId id="318" r:id="rId24"/>
    <p:sldId id="302" r:id="rId25"/>
    <p:sldId id="320" r:id="rId26"/>
    <p:sldId id="323" r:id="rId27"/>
    <p:sldId id="300" r:id="rId28"/>
    <p:sldId id="301" r:id="rId29"/>
    <p:sldId id="303" r:id="rId30"/>
    <p:sldId id="304" r:id="rId31"/>
    <p:sldId id="328" r:id="rId32"/>
    <p:sldId id="345" r:id="rId33"/>
    <p:sldId id="28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8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45107-2F5F-4C97-A0DD-FEC1F568D09D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7529-3E7F-4A4F-99D9-50B587F2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9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26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33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21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43000"/>
            <a:ext cx="5486400" cy="3087688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90757" y="4403502"/>
            <a:ext cx="5523879" cy="3600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Заменить комфортно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ftr" idx="5"/>
          </p:nvPr>
        </p:nvSpPr>
        <p:spPr>
          <a:xfrm>
            <a:off x="0" y="8690775"/>
            <a:ext cx="2991104" cy="4569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ru-RU" sz="14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sldNum" idx="6"/>
          </p:nvPr>
        </p:nvSpPr>
        <p:spPr>
          <a:xfrm>
            <a:off x="3912838" y="8690775"/>
            <a:ext cx="2991104" cy="4569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28EE18EF-6DBC-4F74-8B07-DDC9C3F0A7C7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2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19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7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6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32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17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81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22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90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81" y="3055625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81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8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3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5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5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3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6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6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6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689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2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61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5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7" y="351414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2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4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4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71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4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59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27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7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3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846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D2E4F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B0DDE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9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>
                <a:defRPr/>
              </a:pPr>
              <a:t>26.11.2024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>
              <a:defRPr/>
            </a:pPr>
            <a:endParaRPr lang="ru-RU" sz="900" cap="none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7" y="5876418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defTabSz="457200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2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3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ege.rustest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116" y="3414510"/>
            <a:ext cx="986362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ГИА-11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81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12" y="0"/>
            <a:ext cx="2528888" cy="252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57cf1d5-c536-578a-bbb4-08bc10a536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2" y="0"/>
            <a:ext cx="3964878" cy="2375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09720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проходные баллы ЕГЭ для поступления необходимо смотреть на сайте ВУЗа, в который планируете поступать.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" y="4376067"/>
            <a:ext cx="2923504" cy="2105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9" y="104773"/>
            <a:ext cx="220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72" y="408379"/>
            <a:ext cx="11014229" cy="136327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можно получить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баллы при поступлении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Итоговое сочинение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•Аттестат с отличием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•Диплом СПО с отличием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•Волонтерская деятельность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•Портфолио личных достижений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•Значок ГТО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Подробнее на сайтах ВУЗов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9" y="104773"/>
            <a:ext cx="220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97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Целевое обучение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81000" y="1357314"/>
            <a:ext cx="11811000" cy="55006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/>
              <a:t>Приём документов для участия в конкурсном отборе претендентов на заключение договоров о целевом обучении по образовательным программам среднего профессионального или высшего образования в 2025 году будет осуществляться </a:t>
            </a:r>
          </a:p>
          <a:p>
            <a:pPr eaLnBrk="1" hangingPunct="1"/>
            <a:r>
              <a:rPr lang="ru-RU" b="1" u="sng" dirty="0" smtClean="0">
                <a:solidFill>
                  <a:srgbClr val="FF0000"/>
                </a:solidFill>
              </a:rPr>
              <a:t>с 1 марта по 30 апреля 2025 года: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Приём документам осуществляется в ведомственных Министерствах:</a:t>
            </a:r>
          </a:p>
          <a:p>
            <a:pPr eaLnBrk="1" hangingPunct="1"/>
            <a:r>
              <a:rPr lang="ru-RU" b="1" dirty="0" smtClean="0"/>
              <a:t>по направлениям подготовки и специальностям, относящимся к сфере </a:t>
            </a:r>
            <a:r>
              <a:rPr lang="ru-RU" b="1" dirty="0" smtClean="0">
                <a:solidFill>
                  <a:srgbClr val="FF0000"/>
                </a:solidFill>
              </a:rPr>
              <a:t>культуры</a:t>
            </a:r>
            <a:r>
              <a:rPr lang="ru-RU" b="1" dirty="0" smtClean="0"/>
              <a:t> -  в Министерстве культуры Республики Северная Осетия-Алания</a:t>
            </a:r>
          </a:p>
          <a:p>
            <a:pPr eaLnBrk="1" hangingPunct="1"/>
            <a:r>
              <a:rPr lang="ru-RU" b="1" dirty="0" smtClean="0"/>
              <a:t>по специальностям и направлениям подготовки, относящимся к сфере </a:t>
            </a:r>
            <a:r>
              <a:rPr lang="ru-RU" b="1" dirty="0" smtClean="0">
                <a:solidFill>
                  <a:srgbClr val="FF0000"/>
                </a:solidFill>
              </a:rPr>
              <a:t>медицины</a:t>
            </a:r>
            <a:r>
              <a:rPr lang="ru-RU" b="1" dirty="0" smtClean="0"/>
              <a:t>-  в Министерстве здравоохранения Республики Северная Осетия-Алания;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по остальным направлениям </a:t>
            </a:r>
            <a:r>
              <a:rPr lang="ru-RU" b="1" dirty="0" smtClean="0"/>
              <a:t>- в Министерстве образования и науки Республики Северная Осетия-Алания;</a:t>
            </a:r>
          </a:p>
          <a:p>
            <a:pPr eaLnBrk="1" hangingPunct="1"/>
            <a:r>
              <a:rPr lang="ru-RU" b="1" u="sng" dirty="0" smtClean="0">
                <a:solidFill>
                  <a:srgbClr val="FF0000"/>
                </a:solidFill>
              </a:rPr>
              <a:t>Перечень документов после 15 января в ОО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По всем вопросам обращаться по адресу: г.Моздок, ул.Кирова, 20 2 этаж, каб.4, тел.: 3-32-75</a:t>
            </a: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49383" y="241471"/>
            <a:ext cx="3230088" cy="11241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ИС-11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54381" y="1638795"/>
            <a:ext cx="3265715" cy="440256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Через 3 дня после завершения проверки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Образы бланков до конца декабря на сайте </a:t>
            </a:r>
            <a:r>
              <a:rPr lang="en-US" sz="2800" u="sng" dirty="0" smtClean="0">
                <a:solidFill>
                  <a:srgbClr val="FF0000"/>
                </a:solidFill>
              </a:rPr>
              <a:t>check.ege.edu.ru</a:t>
            </a:r>
            <a:endParaRPr lang="ru-RU" sz="2800" u="sng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Screenshot_20191111-220619_Samsung Intern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592" y="0"/>
            <a:ext cx="4214813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Screenshot_20191111-220632_Samsung Inter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991" y="0"/>
            <a:ext cx="4297012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0918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проходит ЕГЭ?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364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8" y="759855"/>
            <a:ext cx="6965655" cy="37673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базе СОШ №2 и СОШ №8 </a:t>
            </a:r>
            <a:r>
              <a:rPr lang="ru-RU" dirty="0" err="1" smtClean="0">
                <a:solidFill>
                  <a:srgbClr val="C00000"/>
                </a:solidFill>
              </a:rPr>
              <a:t>г.Моздока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5363" y="4110197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190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9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141" y="1740562"/>
            <a:ext cx="7179457" cy="4982215"/>
          </a:xfrm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– русский язык, обществознание;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– математика базового уровня, история география, китайский язык ( + 14 минут раздел «Говорение» )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9" y="104773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" y="113167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7"/>
            <a:ext cx="10875693" cy="4660243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4881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9133" y="5420389"/>
            <a:ext cx="2049435" cy="1431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4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499534"/>
            <a:ext cx="11030755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участника за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 ГИА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3" y="1856467"/>
            <a:ext cx="11416607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ЕГЭ 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98" y="21690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83" y="937934"/>
            <a:ext cx="12022420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Видеозаписи проведения экзамена в аудитории просматриваются не только в ходе, но  и по завершении экзамена. В случае обнаружения использования  запрещенных средств результаты экзамены могут быть аннулированы и после их объявления.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Грубейшим нарушением Порядка проведения ГИА -11 является опубликование в социальных сетях КИМ или его фрагмента. Обнаружение таковых неизбежно влечет аннулирование результата.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На федеральном уровне в целях осуществления контроля за использованием КИМ и пресечения случаев разглашения информации, содержащейся в КИМ, </a:t>
            </a:r>
            <a:r>
              <a:rPr lang="ru-RU" sz="1800" b="1" dirty="0" err="1">
                <a:solidFill>
                  <a:srgbClr val="002060"/>
                </a:solidFill>
              </a:rPr>
              <a:t>Рособрнадзором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создается группа</a:t>
            </a:r>
            <a:r>
              <a:rPr lang="ru-RU" sz="1800" b="1" dirty="0">
                <a:solidFill>
                  <a:srgbClr val="002060"/>
                </a:solidFill>
              </a:rPr>
              <a:t>, осуществляющая мониторинг информационно-телекоммуникационной сети "Интернет" на предмет размещения там информации, содержащейся в КИМ (далее - группа мониторинга), которая занимается проверкой сайтов, размещенных в информационно-телекоммуникационной сети "Интернет", на предмет размещения в них в период подготовки и проведения ГИА информации, содержащейся в КИМ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В случае выявления материала, потенциально схожего с информацией, содержащейся в КИМ, группа мониторинга с помощью специального программного обеспечения и данных, полученных из федеральной информационной системы, </a:t>
            </a:r>
            <a:r>
              <a:rPr lang="ru-RU" sz="1800" b="1" dirty="0" smtClean="0">
                <a:solidFill>
                  <a:srgbClr val="002060"/>
                </a:solidFill>
              </a:rPr>
              <a:t>устанавливает принадлежность КИМ конкретному участнику посредством защитных знаков, расположенных по всему полю КИМ.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К административной ответственности в виде штрафа привлекаются в таком случае не только  участники, но и организаторы  в аудитории, в которой проводился экзамен.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6" y="216198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в ППЭ соблюдения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1" y="1182114"/>
            <a:ext cx="7514307" cy="4922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устанавливаются средства подавления сотовой связи, прошедшие регистрацию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видеонаблюдение с трансляцией в штабе и на сайте «Смотри ЕГЭ».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сайту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имеют представители Рособрнадзора, Министерства  образования и науки и зарегистрированные и аккредитованные онлайн общественные наблюдатели.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7600" y="2140004"/>
            <a:ext cx="5384800" cy="3565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19" y="219565"/>
            <a:ext cx="2072247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58" y="2424526"/>
            <a:ext cx="2534260" cy="1900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89" y="318538"/>
            <a:ext cx="10780776" cy="762123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Допуск к итоговой аттестации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987" y="2066588"/>
            <a:ext cx="9226296" cy="164592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	Основная </a:t>
            </a:r>
            <a:r>
              <a:rPr lang="ru-RU" i="1" dirty="0"/>
              <a:t>дата – первая среда декабря – </a:t>
            </a:r>
            <a:r>
              <a:rPr lang="ru-RU" i="1" dirty="0" smtClean="0">
                <a:solidFill>
                  <a:srgbClr val="FF0000"/>
                </a:solidFill>
              </a:rPr>
              <a:t>4 </a:t>
            </a:r>
            <a:r>
              <a:rPr lang="ru-RU" i="1" dirty="0">
                <a:solidFill>
                  <a:srgbClr val="FF0000"/>
                </a:solidFill>
              </a:rPr>
              <a:t>декабря </a:t>
            </a:r>
            <a:r>
              <a:rPr lang="ru-RU" i="1" dirty="0" smtClean="0">
                <a:solidFill>
                  <a:srgbClr val="FF0000"/>
                </a:solidFill>
              </a:rPr>
              <a:t>2024 г.;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	Дополнительная дата - первая среда февраля – </a:t>
            </a:r>
            <a:r>
              <a:rPr lang="ru-RU" i="1" dirty="0" smtClean="0">
                <a:solidFill>
                  <a:srgbClr val="FF0000"/>
                </a:solidFill>
              </a:rPr>
              <a:t>5 февраля 2025 г.;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	Дополнительная дата – вторая среда апреля – </a:t>
            </a:r>
            <a:r>
              <a:rPr lang="ru-RU" i="1" dirty="0" smtClean="0">
                <a:solidFill>
                  <a:srgbClr val="FF0000"/>
                </a:solidFill>
              </a:rPr>
              <a:t>9 </a:t>
            </a:r>
            <a:r>
              <a:rPr lang="ru-RU" i="1" dirty="0">
                <a:solidFill>
                  <a:srgbClr val="FF0000"/>
                </a:solidFill>
              </a:rPr>
              <a:t>апреля </a:t>
            </a:r>
            <a:r>
              <a:rPr lang="ru-RU" i="1" dirty="0" smtClean="0">
                <a:solidFill>
                  <a:srgbClr val="FF0000"/>
                </a:solidFill>
              </a:rPr>
              <a:t>2025 г.</a:t>
            </a:r>
            <a:endParaRPr lang="ru-RU" i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8693" y="0"/>
            <a:ext cx="3493311" cy="1548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7637" y="1520921"/>
            <a:ext cx="10111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53535"/>
                </a:solidFill>
                <a:latin typeface="Roboto"/>
              </a:rPr>
              <a:t>Итоговое сочинение </a:t>
            </a:r>
            <a:r>
              <a:rPr lang="ru-RU" b="1" dirty="0" smtClean="0">
                <a:solidFill>
                  <a:srgbClr val="353535"/>
                </a:solidFill>
                <a:latin typeface="Roboto"/>
              </a:rPr>
              <a:t>  </a:t>
            </a:r>
            <a:r>
              <a:rPr lang="ru-RU" b="1" dirty="0">
                <a:solidFill>
                  <a:srgbClr val="353535"/>
                </a:solidFill>
                <a:latin typeface="Roboto"/>
              </a:rPr>
              <a:t>является обязательным условием для допуска к </a:t>
            </a:r>
            <a:r>
              <a:rPr lang="ru-RU" b="1" dirty="0" smtClean="0">
                <a:solidFill>
                  <a:srgbClr val="353535"/>
                </a:solidFill>
                <a:latin typeface="Roboto"/>
              </a:rPr>
              <a:t>ГИА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7029" y="1873828"/>
            <a:ext cx="1704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53257" y="5043055"/>
            <a:ext cx="1590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7967" y="4764962"/>
            <a:ext cx="8849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prstClr val="black"/>
                </a:solidFill>
              </a:rPr>
              <a:t>Годовые оценки учащегося по всем общеобразовательным дисциплинам за 10-11 классы должны быть только положительными (не ниже тройки)</a:t>
            </a:r>
            <a:endParaRPr lang="ru-RU" sz="2200" i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3785" y="3761892"/>
            <a:ext cx="10111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53535"/>
                </a:solidFill>
                <a:latin typeface="Roboto"/>
              </a:rPr>
              <a:t>Отсутствие академической задолженности по всем предметам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30" name="AutoShape 6" descr="https://top-fon.com/uploads/posts/2023-01/1674805479_top-fon-com-p-zelenaya-galochka-dlya-prezentatsii-bez-fo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2" name="AutoShape 8" descr="https://top-fon.com/uploads/posts/2023-01/1674805479_top-fon-com-p-zelenaya-galochka-dlya-prezentatsii-bez-fo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973" y="1330042"/>
            <a:ext cx="699523" cy="696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65" y="3685314"/>
            <a:ext cx="699523" cy="696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9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6" y="151809"/>
            <a:ext cx="10772775" cy="10340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</a:t>
            </a:r>
            <a: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</a:t>
            </a:r>
            <a:br>
              <a:rPr lang="ru-RU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4846" y="808036"/>
            <a:ext cx="5592807" cy="468306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-математика, физика, география;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химия, физика, география;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-география)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4843" y="516615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8400" y="195167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8" y="34512"/>
            <a:ext cx="10772775" cy="82699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9"/>
            <a:ext cx="6551139" cy="52146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5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результатами ЕГЭ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6"/>
            <a:ext cx="10780776" cy="68355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8"/>
            <a:ext cx="5974976" cy="42379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подпись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9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64026" y="1463115"/>
            <a:ext cx="537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" y="34026"/>
            <a:ext cx="10772775" cy="11879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   имеет право подать 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апелляцию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нарушении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Порядка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437" y="1047401"/>
            <a:ext cx="4214555" cy="55429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2000" b="1" dirty="0">
                <a:solidFill>
                  <a:srgbClr val="FF000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п</a:t>
            </a:r>
            <a:r>
              <a:rPr lang="ru-RU" sz="1800" b="1" dirty="0">
                <a:solidFill>
                  <a:srgbClr val="C00000"/>
                </a:solidFill>
              </a:rPr>
              <a:t>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При </a:t>
            </a:r>
            <a:r>
              <a:rPr lang="ru-RU" sz="18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</a:t>
            </a:r>
            <a:r>
              <a:rPr lang="ru-RU" sz="2000" b="1" dirty="0">
                <a:solidFill>
                  <a:srgbClr val="002060"/>
                </a:solidFill>
              </a:rPr>
              <a:t>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9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Комиссия </a:t>
            </a:r>
            <a:r>
              <a:rPr lang="ru-RU" sz="2000" dirty="0">
                <a:solidFill>
                  <a:srgbClr val="002060"/>
                </a:solidFill>
              </a:rPr>
              <a:t>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</a:rPr>
              <a:t>Апелляции </a:t>
            </a:r>
            <a:r>
              <a:rPr lang="ru-RU" sz="2100" dirty="0">
                <a:solidFill>
                  <a:srgbClr val="FF000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FF0000"/>
                </a:solidFill>
              </a:rPr>
              <a:t>не рассматривается.</a:t>
            </a:r>
            <a:endParaRPr lang="ru-RU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</a:rPr>
              <a:t>Комиссия </a:t>
            </a:r>
            <a:r>
              <a:rPr lang="ru-RU" sz="2100" dirty="0">
                <a:solidFill>
                  <a:srgbClr val="002060"/>
                </a:solidFill>
              </a:rPr>
              <a:t>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9" y="499533"/>
            <a:ext cx="10772775" cy="11435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Выдача   аттестатов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После официального объявления результатов по обязательным предметам ЕГЭ – русский язык и математика.</a:t>
            </a:r>
          </a:p>
          <a:p>
            <a:r>
              <a:rPr lang="ru-RU" b="1" dirty="0" smtClean="0"/>
              <a:t>Претенденты на получение медали «За особые успехи в учении»  </a:t>
            </a:r>
            <a:r>
              <a:rPr lang="en-US" b="1" dirty="0" smtClean="0"/>
              <a:t>I  </a:t>
            </a:r>
            <a:r>
              <a:rPr lang="ru-RU" b="1" dirty="0" smtClean="0"/>
              <a:t>и </a:t>
            </a:r>
            <a:r>
              <a:rPr lang="en-US" b="1" dirty="0" smtClean="0"/>
              <a:t>II</a:t>
            </a:r>
            <a:r>
              <a:rPr lang="ru-RU" b="1" dirty="0" smtClean="0"/>
              <a:t> степеней получают аттестаты после получения всех результатов.</a:t>
            </a:r>
          </a:p>
          <a:p>
            <a:r>
              <a:rPr lang="ru-RU" b="1" dirty="0" smtClean="0"/>
              <a:t>Отметки в аттестат выставляются </a:t>
            </a:r>
            <a:r>
              <a:rPr lang="ru-RU" b="1" dirty="0"/>
              <a:t>по предметам, </a:t>
            </a:r>
            <a:r>
              <a:rPr lang="ru-RU" b="1" dirty="0" err="1"/>
              <a:t>изучавшимся</a:t>
            </a:r>
            <a:r>
              <a:rPr lang="ru-RU" b="1" dirty="0"/>
              <a:t> в 10-11 классах.</a:t>
            </a:r>
          </a:p>
          <a:p>
            <a:r>
              <a:rPr lang="ru-RU" b="1" dirty="0"/>
              <a:t>Расчет производится по шести оценкам: двум полугодовым и годовой за 10 и 11 классы. В аттестат ставится среднее арифметическое всех шести оценок, если число получилось дробное - округляют по правилам математического округления (простыми словами, 5 и более десятых - в большую сторону, 4 и менее - в меньшую)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02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6" y="603151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ресурсы по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подготовке к ЕГЭ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1660" y="2157737"/>
            <a:ext cx="10388341" cy="4679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45" y="964276"/>
            <a:ext cx="9186339" cy="58937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" y="158839"/>
            <a:ext cx="9711884" cy="562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01" y="1965754"/>
            <a:ext cx="4622299" cy="4759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1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1060338"/>
            <a:ext cx="5771143" cy="579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573" y="1367891"/>
            <a:ext cx="5827223" cy="553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0921" y="4364101"/>
            <a:ext cx="5598455" cy="24024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83" y="-61696"/>
            <a:ext cx="10772775" cy="107695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Сайт ФИПИ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6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05" y="1288274"/>
            <a:ext cx="9686223" cy="5569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879" y="0"/>
            <a:ext cx="10772775" cy="17027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инистерства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науки РСО-А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85" y="333823"/>
            <a:ext cx="8886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подачи заявлений на участие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не позднее 1 февраля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(включительно)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125" y="1516969"/>
            <a:ext cx="10679323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получения аттестата выпускники текущего года сдают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предметы — русский язык и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(базового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профильного уровня).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профильная – 27 баллов / базовая – оценку «3».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предметы ЕГЭ участники сдают на добровольной основе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7" y="104779"/>
            <a:ext cx="2024063" cy="202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«Сдаём вместе! День сдачи ЕГЭ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родителями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российских школьников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марте 2025 года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смогут написать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ЕГЭ по одному из предметов.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могут познакомиться с процедурой сдачи экзамена, узнать, как проходит регистрация на ЕГЭ, как печатают и обрабатывают экзаменационные материалы, как ведётся контроль за соблюдением порядка на экзамене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Всероссийская акция «Сдаём вместе! День сдачи ЕГЭ родителями» пройдёт в этом году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восьмой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6" y="10477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4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5" y="127462"/>
            <a:ext cx="7618675" cy="7158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РОДИТЕЛЕЙ</a:t>
            </a:r>
            <a:endParaRPr lang="ru-RU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323" y="694485"/>
            <a:ext cx="8889356" cy="604198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экзаменационную пору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родителей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оптимальные комфортные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подготовки ребенка                                                                                                                 и не мешать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ему.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поддержка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реальная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а главное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ребенку успешно справиться с собственным волнением.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запугивайте ребенка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напоминайте ему о сложности и ответственности предстоящих экзаменов. Это не повышает мотивацию, а только создает эмоциональные барьеры, которые сам ребенок преодолеть не может.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скорректировать ожидания выпускника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Объясните: для хорошего результата совсем не обязательно отвечать на все вопросы ЕГЭ. Гораздо эффективнее спокойно дать ответы на те вопросы, которые он знает наверняка, чем переживать из-за нерешенных заданий.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результата экзамена, часто, щедро и от всей души говорите ему о том, что он (она) -самый(</a:t>
            </a:r>
            <a:r>
              <a:rPr lang="ru-RU" sz="7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любимый(</a:t>
            </a:r>
            <a:r>
              <a:rPr lang="ru-RU" sz="7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 что все у него (неё) в жизни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получится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Вера в успех, уверенность в своем ребенке, его возможностях, стимулирующая помощь в виде похвалы и одобрения очень важны!</a:t>
            </a:r>
          </a:p>
          <a:p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6679" y="127466"/>
            <a:ext cx="3026780" cy="1782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6679" y="4390716"/>
            <a:ext cx="3026780" cy="2195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69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379" y="13295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               </a:t>
            </a: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    	и     терпения!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3" y="1169791"/>
            <a:ext cx="3929063" cy="2946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7" y="110334"/>
            <a:ext cx="11055927" cy="97597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Требуемые баллы для поступления в ВУЗ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5207" y="953319"/>
            <a:ext cx="5070764" cy="723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Минимальное количество баллов, установленных Рособрнадзором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739" y="1636784"/>
            <a:ext cx="6500815" cy="505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63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7" y="609606"/>
            <a:ext cx="9316673" cy="143814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     перечня выбранных предметов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842" y="2266682"/>
            <a:ext cx="11435847" cy="4451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или изменении перечня выбранных предметов, формы ГИА принимаются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ГЭК РСО-Алани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у заявителя уважительных   причин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документально, не позднее чем за две недели до начала соответствующего экзамена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Поменять уровень математики можно без объяснения причин.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9" y="119061"/>
            <a:ext cx="1866900" cy="186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36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60" y="40845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расписания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5755" y="3024371"/>
            <a:ext cx="30258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63" y="1114427"/>
            <a:ext cx="5987415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          </a:t>
            </a:r>
            <a:r>
              <a:rPr lang="ru-RU" sz="3200" b="1" dirty="0" smtClean="0">
                <a:solidFill>
                  <a:prstClr val="black"/>
                </a:solidFill>
              </a:rPr>
              <a:t>Основной период:</a:t>
            </a:r>
          </a:p>
          <a:p>
            <a:endParaRPr lang="ru-RU" sz="11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23 мая </a:t>
            </a:r>
            <a:r>
              <a:rPr lang="ru-RU" sz="2000" dirty="0">
                <a:solidFill>
                  <a:prstClr val="black"/>
                </a:solidFill>
              </a:rPr>
              <a:t>(пятница) - история, литература, химия;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27 мая </a:t>
            </a:r>
            <a:r>
              <a:rPr lang="ru-RU" sz="2000" dirty="0">
                <a:solidFill>
                  <a:prstClr val="black"/>
                </a:solidFill>
              </a:rPr>
              <a:t>(вторник) - математика базового и профильного уровней;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30 мая </a:t>
            </a:r>
            <a:r>
              <a:rPr lang="ru-RU" sz="2000" dirty="0">
                <a:solidFill>
                  <a:prstClr val="black"/>
                </a:solidFill>
              </a:rPr>
              <a:t>(пятница) - русский язык;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 июня </a:t>
            </a:r>
            <a:r>
              <a:rPr lang="ru-RU" sz="2000" dirty="0">
                <a:solidFill>
                  <a:prstClr val="black"/>
                </a:solidFill>
              </a:rPr>
              <a:t>(понедельник) - обществознание, физика;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5 июня </a:t>
            </a:r>
            <a:r>
              <a:rPr lang="ru-RU" sz="2000" dirty="0">
                <a:solidFill>
                  <a:prstClr val="black"/>
                </a:solidFill>
              </a:rPr>
              <a:t>(четверг) - биология, география, иностранные языки (письменная часть);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10 июня </a:t>
            </a:r>
            <a:r>
              <a:rPr lang="ru-RU" sz="2000" dirty="0">
                <a:solidFill>
                  <a:prstClr val="black"/>
                </a:solidFill>
              </a:rPr>
              <a:t>(вторник) - иностранные (устная часть), информатика;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11 июня </a:t>
            </a:r>
            <a:r>
              <a:rPr lang="ru-RU" sz="2000" dirty="0">
                <a:solidFill>
                  <a:prstClr val="black"/>
                </a:solidFill>
              </a:rPr>
              <a:t>(среда) - иностранные языки (устная часть), информатика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1151080"/>
            <a:ext cx="6096000" cy="37317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       </a:t>
            </a:r>
            <a:r>
              <a:rPr lang="ru-RU" sz="2800" b="1" dirty="0" smtClean="0">
                <a:solidFill>
                  <a:prstClr val="black"/>
                </a:solidFill>
              </a:rPr>
              <a:t>Резервные дни основного периода:</a:t>
            </a:r>
          </a:p>
          <a:p>
            <a:endParaRPr lang="ru-RU" sz="1050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16 июня </a:t>
            </a:r>
            <a:r>
              <a:rPr lang="ru-RU" sz="2000" dirty="0">
                <a:solidFill>
                  <a:prstClr val="black"/>
                </a:solidFill>
              </a:rPr>
              <a:t>(понедельник) - география, литература, обществознание, физика;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17 июня </a:t>
            </a:r>
            <a:r>
              <a:rPr lang="ru-RU" sz="2000" dirty="0">
                <a:solidFill>
                  <a:prstClr val="black"/>
                </a:solidFill>
              </a:rPr>
              <a:t>(вторник) - русский язык;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18 июня </a:t>
            </a:r>
            <a:r>
              <a:rPr lang="ru-RU" sz="2000" dirty="0">
                <a:solidFill>
                  <a:prstClr val="black"/>
                </a:solidFill>
              </a:rPr>
              <a:t>(среда) - иностранные языки (устная часть), история, химия;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19 июня </a:t>
            </a:r>
            <a:r>
              <a:rPr lang="ru-RU" sz="2000" dirty="0">
                <a:solidFill>
                  <a:prstClr val="black"/>
                </a:solidFill>
              </a:rPr>
              <a:t>(четверг) - биология, иностранные языки (письменная часть), информатика;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20 июня </a:t>
            </a:r>
            <a:r>
              <a:rPr lang="ru-RU" sz="2000" dirty="0">
                <a:solidFill>
                  <a:prstClr val="black"/>
                </a:solidFill>
              </a:rPr>
              <a:t>(пятница) - математика базового и профильного уровней;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23 июня </a:t>
            </a:r>
            <a:r>
              <a:rPr lang="ru-RU" sz="2000" dirty="0">
                <a:solidFill>
                  <a:prstClr val="black"/>
                </a:solidFill>
              </a:rPr>
              <a:t>(понедельник) - все учебные предметы.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1044" y="5794364"/>
            <a:ext cx="10869909" cy="918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и 4 ИЮЛЯ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дни для пересдачи одного из предметов ЕГЭ по выбору выпускника</a:t>
            </a:r>
            <a:endParaRPr lang="ru-RU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49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사각형: 둥근 모서리 2"/>
          <p:cNvSpPr/>
          <p:nvPr/>
        </p:nvSpPr>
        <p:spPr>
          <a:xfrm>
            <a:off x="-2390040" y="3431880"/>
            <a:ext cx="4028400" cy="4105440"/>
          </a:xfrm>
          <a:prstGeom prst="ellipse">
            <a:avLst/>
          </a:prstGeom>
          <a:gradFill rotWithShape="0">
            <a:gsLst>
              <a:gs pos="0">
                <a:srgbClr val="001B4D">
                  <a:alpha val="0"/>
                </a:srgbClr>
              </a:gs>
              <a:gs pos="100000">
                <a:srgbClr val="C7DBFF"/>
              </a:gs>
            </a:gsLst>
            <a:lin ang="13200000"/>
          </a:gradFill>
          <a:ln w="12700">
            <a:noFill/>
          </a:ln>
          <a:effectLst>
            <a:outerShdw blurRad="1270080" sx="102000" sy="102000" algn="ctr" rotWithShape="0">
              <a:srgbClr val="367CFF">
                <a:alpha val="1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 algn="r"/>
            <a:endParaRPr lang="ru-RU" sz="4000" b="1" spc="-1">
              <a:solidFill>
                <a:srgbClr val="FFFFFF"/>
              </a:solidFill>
              <a:latin typeface="Oswald Light"/>
              <a:ea typeface="DejaVu Sans"/>
            </a:endParaRPr>
          </a:p>
        </p:txBody>
      </p:sp>
      <p:sp>
        <p:nvSpPr>
          <p:cNvPr id="50" name="사각형: 둥근 모서리 2"/>
          <p:cNvSpPr/>
          <p:nvPr/>
        </p:nvSpPr>
        <p:spPr>
          <a:xfrm>
            <a:off x="309960" y="1283400"/>
            <a:ext cx="1033200" cy="101448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/>
            <a:endParaRPr lang="ru-RU" sz="3000" spc="-1">
              <a:solidFill>
                <a:srgbClr val="FFFFFF"/>
              </a:solidFill>
              <a:latin typeface="Oswald"/>
              <a:ea typeface="DejaVu Sans"/>
            </a:endParaRPr>
          </a:p>
        </p:txBody>
      </p:sp>
      <p:sp>
        <p:nvSpPr>
          <p:cNvPr id="51" name="TextBox 39"/>
          <p:cNvSpPr/>
          <p:nvPr/>
        </p:nvSpPr>
        <p:spPr>
          <a:xfrm>
            <a:off x="182165" y="141031"/>
            <a:ext cx="8769335" cy="998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39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Тренировочные тестирования</a:t>
            </a:r>
            <a:endParaRPr lang="ru-RU" sz="3900" b="1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사각형: 둥근 모서리 2"/>
          <p:cNvSpPr/>
          <p:nvPr/>
        </p:nvSpPr>
        <p:spPr>
          <a:xfrm>
            <a:off x="1075255" y="3402359"/>
            <a:ext cx="3301560" cy="10854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/>
            <a:r>
              <a:rPr lang="ru-RU" sz="2400" b="1" spc="-1" dirty="0" smtClean="0">
                <a:solidFill>
                  <a:srgbClr val="FF0000"/>
                </a:solidFill>
                <a:latin typeface="DejaVu Serif"/>
                <a:ea typeface="DejaVu Sans"/>
              </a:rPr>
              <a:t>декабрь-январь                2024-2025 </a:t>
            </a:r>
            <a:r>
              <a:rPr lang="ru-RU" sz="2400" b="1" spc="-1" dirty="0">
                <a:solidFill>
                  <a:srgbClr val="FF0000"/>
                </a:solidFill>
                <a:latin typeface="DejaVu Serif"/>
                <a:ea typeface="DejaVu Sans"/>
              </a:rPr>
              <a:t>г.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Прямоугольник 4"/>
          <p:cNvSpPr/>
          <p:nvPr/>
        </p:nvSpPr>
        <p:spPr>
          <a:xfrm>
            <a:off x="5502156" y="3598813"/>
            <a:ext cx="6556045" cy="692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500" spc="-1" dirty="0">
                <a:solidFill>
                  <a:srgbClr val="7A855D">
                    <a:lumMod val="50000"/>
                  </a:srgbClr>
                </a:solidFill>
                <a:latin typeface="DejaVu Serif"/>
                <a:ea typeface="DejaVu Sans"/>
              </a:rPr>
              <a:t>тренировочное тестирование по </a:t>
            </a:r>
            <a:r>
              <a:rPr lang="ru-RU" sz="2500" b="1" spc="-1" dirty="0">
                <a:solidFill>
                  <a:srgbClr val="7A855D">
                    <a:lumMod val="50000"/>
                  </a:srgbClr>
                </a:solidFill>
                <a:latin typeface="DejaVu Serif"/>
                <a:ea typeface="DejaVu Sans"/>
              </a:rPr>
              <a:t>РУССКОМУ </a:t>
            </a:r>
            <a:r>
              <a:rPr lang="ru-RU" sz="2500" b="1" spc="-1" dirty="0" smtClean="0">
                <a:solidFill>
                  <a:srgbClr val="7A855D">
                    <a:lumMod val="50000"/>
                  </a:srgbClr>
                </a:solidFill>
                <a:latin typeface="DejaVu Serif"/>
                <a:ea typeface="DejaVu Sans"/>
              </a:rPr>
              <a:t>ЯЗЫКУ в формате ЕГЭ</a:t>
            </a:r>
            <a:endParaRPr lang="ru-RU" sz="25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Прямоугольник 28"/>
          <p:cNvSpPr/>
          <p:nvPr/>
        </p:nvSpPr>
        <p:spPr>
          <a:xfrm>
            <a:off x="5159520" y="4856118"/>
            <a:ext cx="6898680" cy="692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500" spc="-1" dirty="0">
                <a:solidFill>
                  <a:srgbClr val="7A855D">
                    <a:lumMod val="50000"/>
                  </a:srgbClr>
                </a:solidFill>
                <a:latin typeface="DejaVu Serif"/>
                <a:ea typeface="DejaVu Sans"/>
              </a:rPr>
              <a:t>тренировочное тестирование по </a:t>
            </a:r>
            <a:r>
              <a:rPr lang="ru-RU" sz="2500" b="1" spc="-1" dirty="0" smtClean="0">
                <a:solidFill>
                  <a:srgbClr val="7A855D">
                    <a:lumMod val="50000"/>
                  </a:srgbClr>
                </a:solidFill>
                <a:latin typeface="DejaVu Serif"/>
                <a:ea typeface="DejaVu Sans"/>
              </a:rPr>
              <a:t>МАТЕМАТИКЕ в формате ЕГЭ</a:t>
            </a:r>
            <a:endParaRPr lang="ru-RU" sz="25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23275" y="1117981"/>
            <a:ext cx="5961600" cy="68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000" spc="-1" dirty="0">
                <a:solidFill>
                  <a:srgbClr val="3465A4"/>
                </a:solidFill>
                <a:highlight>
                  <a:srgbClr val="FFFFFF"/>
                </a:highlight>
                <a:latin typeface="DejaVu Serif"/>
                <a:ea typeface="DejaVu Sans"/>
              </a:rPr>
              <a:t>для обучающихся 11 классов,  зарегистрированных на участие  </a:t>
            </a:r>
            <a:endParaRPr lang="ru-RU" sz="2000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spc="-1" dirty="0">
                <a:solidFill>
                  <a:srgbClr val="3465A4"/>
                </a:solidFill>
                <a:highlight>
                  <a:srgbClr val="FFFFFF"/>
                </a:highlight>
                <a:latin typeface="DejaVu Serif"/>
                <a:ea typeface="DejaVu Sans"/>
              </a:rPr>
              <a:t>в ГИА-11 </a:t>
            </a:r>
            <a:endParaRPr lang="ru-RU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364" y="6"/>
            <a:ext cx="3086637" cy="1368247"/>
          </a:xfrm>
          <a:prstGeom prst="rect">
            <a:avLst/>
          </a:prstGeom>
        </p:spPr>
      </p:pic>
      <p:sp>
        <p:nvSpPr>
          <p:cNvPr id="13" name="사각형: 둥근 모서리 2"/>
          <p:cNvSpPr/>
          <p:nvPr/>
        </p:nvSpPr>
        <p:spPr>
          <a:xfrm>
            <a:off x="1120257" y="4658918"/>
            <a:ext cx="3236695" cy="10854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/>
            <a:r>
              <a:rPr lang="ru-RU" sz="2400" b="1" spc="-1" dirty="0" smtClean="0">
                <a:solidFill>
                  <a:srgbClr val="FF0000"/>
                </a:solidFill>
                <a:latin typeface="DejaVu Serif"/>
                <a:ea typeface="DejaVu Sans"/>
              </a:rPr>
              <a:t>декабрь-январь                2024-2025 </a:t>
            </a:r>
            <a:r>
              <a:rPr lang="ru-RU" sz="2400" b="1" spc="-1" dirty="0">
                <a:solidFill>
                  <a:srgbClr val="FF0000"/>
                </a:solidFill>
                <a:latin typeface="DejaVu Serif"/>
                <a:ea typeface="DejaVu Sans"/>
              </a:rPr>
              <a:t>г.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사각형: 둥근 모서리 2"/>
          <p:cNvSpPr/>
          <p:nvPr/>
        </p:nvSpPr>
        <p:spPr>
          <a:xfrm>
            <a:off x="1073004" y="2004652"/>
            <a:ext cx="3301560" cy="10854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/>
            <a:r>
              <a:rPr lang="ru-RU" sz="2400" b="1" spc="-1" dirty="0" smtClean="0">
                <a:solidFill>
                  <a:srgbClr val="FF0000"/>
                </a:solidFill>
                <a:latin typeface="DejaVu Serif"/>
                <a:ea typeface="DejaVu Sans"/>
              </a:rPr>
              <a:t>ноябрь                 2024 </a:t>
            </a:r>
            <a:r>
              <a:rPr lang="ru-RU" sz="2400" b="1" spc="-1" dirty="0">
                <a:solidFill>
                  <a:srgbClr val="FF0000"/>
                </a:solidFill>
                <a:latin typeface="DejaVu Serif"/>
                <a:ea typeface="DejaVu Sans"/>
              </a:rPr>
              <a:t>г.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оугольник 4"/>
          <p:cNvSpPr/>
          <p:nvPr/>
        </p:nvSpPr>
        <p:spPr>
          <a:xfrm>
            <a:off x="5293320" y="2408701"/>
            <a:ext cx="6898680" cy="3462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500" spc="-1" dirty="0">
                <a:solidFill>
                  <a:srgbClr val="7A855D">
                    <a:lumMod val="50000"/>
                  </a:srgbClr>
                </a:solidFill>
                <a:latin typeface="DejaVu Serif"/>
                <a:ea typeface="DejaVu Sans"/>
              </a:rPr>
              <a:t>тренировочное </a:t>
            </a:r>
            <a:r>
              <a:rPr lang="ru-RU" sz="2500" spc="-1" dirty="0" smtClean="0">
                <a:solidFill>
                  <a:srgbClr val="7A855D">
                    <a:lumMod val="50000"/>
                  </a:srgbClr>
                </a:solidFill>
                <a:latin typeface="DejaVu Serif"/>
                <a:ea typeface="DejaVu Sans"/>
              </a:rPr>
              <a:t>итоговое сочинение</a:t>
            </a:r>
            <a:endParaRPr lang="ru-RU" sz="25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404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Медаль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особые успехи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учении»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вручается лицам,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имеющим итоговые оценки успеваемости «отлично» по всем учебным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предметам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успешно прошедшим государственную итоговую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аттестацию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(без учета результатов, полученных при прохождении повторно ГИА)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набравшим: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менее 70 баллов на едином государственном экзамене (далее – ЕГЭ)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учебному предмету «Русский язык»;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менее 70 баллов на ЕГЭ по одному из сдаваемых учебных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7" y="104779"/>
            <a:ext cx="2024063" cy="202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68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74" y="374923"/>
            <a:ext cx="11014229" cy="10394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Медаль «За особые успехи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учении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-вручается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выпускникам, имеющим по всем учебным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предметам итоговые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оценки успеваемости «отлично» и не более двух оценок «хорошо»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успешно прошедшим ГИА (без учета результатов, полученных при прохождении повторно ГИА) и набравшим: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не менее 60 баллов на ЕГЭ по учебному предмету «Русский язык»; 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не менее 60 баллов на ЕГЭ по одному из сдаваемых учебных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При утрате медалей их дубликаты не выдаются.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7" y="104779"/>
            <a:ext cx="2024063" cy="202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040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1203</TotalTime>
  <Words>2392</Words>
  <Application>Microsoft Office PowerPoint</Application>
  <PresentationFormat>Произвольный</PresentationFormat>
  <Paragraphs>191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Метрополия</vt:lpstr>
      <vt:lpstr>Аптека</vt:lpstr>
      <vt:lpstr> Организация и проведение ГИА-11  в 2025 г.</vt:lpstr>
      <vt:lpstr>Допуск к итоговой аттестации </vt:lpstr>
      <vt:lpstr>Слайд 3</vt:lpstr>
      <vt:lpstr>Требуемые баллы для поступления в ВУЗ</vt:lpstr>
      <vt:lpstr>Изменение      перечня выбранных предметов</vt:lpstr>
      <vt:lpstr>Проект расписания проведения ЕГЭ в 2025 г.</vt:lpstr>
      <vt:lpstr>Слайд 7</vt:lpstr>
      <vt:lpstr>Медаль  «За особые успехи  в учении»  I  степени</vt:lpstr>
      <vt:lpstr>Медаль «За особые успехи  в учении»  II степени </vt:lpstr>
      <vt:lpstr>Внимание! </vt:lpstr>
      <vt:lpstr>Как можно получить  дополнительные баллы при поступлении  </vt:lpstr>
      <vt:lpstr>Целевое обучение </vt:lpstr>
      <vt:lpstr>Результаты  ИС-11</vt:lpstr>
      <vt:lpstr>Как проходит ЕГЭ? Правила и процедуры</vt:lpstr>
      <vt:lpstr> Продолжительность ЕГЭ </vt:lpstr>
      <vt:lpstr>В день проведения экзамена запрещается</vt:lpstr>
      <vt:lpstr> Удаление участника за   нарушения порядка ГИА  </vt:lpstr>
      <vt:lpstr>Внимание! </vt:lpstr>
      <vt:lpstr>Контроль в ППЭ соблюдения  Порядка ГИА </vt:lpstr>
      <vt:lpstr> Разрешенные предметы: </vt:lpstr>
      <vt:lpstr>Проведение в аудитории ППЭ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Выдача   аттестатов</vt:lpstr>
      <vt:lpstr>Полезные ресурсы по  подготовке к ЕГЭ</vt:lpstr>
      <vt:lpstr>Официальный сайт Рособрнадзора</vt:lpstr>
      <vt:lpstr>Сайт ФИПИ </vt:lpstr>
      <vt:lpstr>Сайт Министерства образования и  науки РСО-А </vt:lpstr>
      <vt:lpstr> «Сдаём вместе! День сдачи ЕГЭ       родителями»</vt:lpstr>
      <vt:lpstr>ПОВЕДЕНИЕ РОДИТЕЛЕЙ</vt:lpstr>
      <vt:lpstr>   Детям                     Родителям                             здоровья     и     терпения!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н-6</cp:lastModifiedBy>
  <cp:revision>94</cp:revision>
  <dcterms:created xsi:type="dcterms:W3CDTF">2021-10-08T09:00:59Z</dcterms:created>
  <dcterms:modified xsi:type="dcterms:W3CDTF">2024-11-26T15:10:52Z</dcterms:modified>
</cp:coreProperties>
</file>