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  <p:sldMasterId id="2147483779" r:id="rId2"/>
  </p:sldMasterIdLst>
  <p:notesMasterIdLst>
    <p:notesMasterId r:id="rId35"/>
  </p:notesMasterIdLst>
  <p:sldIdLst>
    <p:sldId id="257" r:id="rId3"/>
    <p:sldId id="342" r:id="rId4"/>
    <p:sldId id="293" r:id="rId5"/>
    <p:sldId id="344" r:id="rId6"/>
    <p:sldId id="294" r:id="rId7"/>
    <p:sldId id="341" r:id="rId8"/>
    <p:sldId id="343" r:id="rId9"/>
    <p:sldId id="332" r:id="rId10"/>
    <p:sldId id="333" r:id="rId11"/>
    <p:sldId id="306" r:id="rId12"/>
    <p:sldId id="329" r:id="rId13"/>
    <p:sldId id="346" r:id="rId14"/>
    <p:sldId id="338" r:id="rId15"/>
    <p:sldId id="312" r:id="rId16"/>
    <p:sldId id="313" r:id="rId17"/>
    <p:sldId id="315" r:id="rId18"/>
    <p:sldId id="319" r:id="rId19"/>
    <p:sldId id="321" r:id="rId20"/>
    <p:sldId id="317" r:id="rId21"/>
    <p:sldId id="316" r:id="rId22"/>
    <p:sldId id="314" r:id="rId23"/>
    <p:sldId id="318" r:id="rId24"/>
    <p:sldId id="302" r:id="rId25"/>
    <p:sldId id="320" r:id="rId26"/>
    <p:sldId id="323" r:id="rId27"/>
    <p:sldId id="300" r:id="rId28"/>
    <p:sldId id="301" r:id="rId29"/>
    <p:sldId id="303" r:id="rId30"/>
    <p:sldId id="304" r:id="rId31"/>
    <p:sldId id="328" r:id="rId32"/>
    <p:sldId id="345" r:id="rId33"/>
    <p:sldId id="282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48" autoAdjust="0"/>
    <p:restoredTop sz="94660"/>
  </p:normalViewPr>
  <p:slideViewPr>
    <p:cSldViewPr snapToGrid="0">
      <p:cViewPr varScale="1">
        <p:scale>
          <a:sx n="55" d="100"/>
          <a:sy n="55" d="100"/>
        </p:scale>
        <p:origin x="-108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45107-2F5F-4C97-A0DD-FEC1F568D09D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37529-3E7F-4A4F-99D9-50B587F2D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4969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267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5331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1214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09613" y="1143000"/>
            <a:ext cx="5486400" cy="3087688"/>
          </a:xfrm>
          <a:prstGeom prst="rect">
            <a:avLst/>
          </a:prstGeom>
          <a:ln w="0">
            <a:noFill/>
          </a:ln>
        </p:spPr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90757" y="4403502"/>
            <a:ext cx="5523879" cy="3600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Заменить комфортно</a:t>
            </a:r>
          </a:p>
        </p:txBody>
      </p:sp>
      <p:sp>
        <p:nvSpPr>
          <p:cNvPr id="124" name="PlaceHolder 3"/>
          <p:cNvSpPr>
            <a:spLocks noGrp="1"/>
          </p:cNvSpPr>
          <p:nvPr>
            <p:ph type="ftr" idx="5"/>
          </p:nvPr>
        </p:nvSpPr>
        <p:spPr>
          <a:xfrm>
            <a:off x="0" y="8690775"/>
            <a:ext cx="2991104" cy="45697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endParaRPr lang="ru-RU" sz="1400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sldNum" idx="6"/>
          </p:nvPr>
        </p:nvSpPr>
        <p:spPr>
          <a:xfrm>
            <a:off x="3912838" y="8690775"/>
            <a:ext cx="2991104" cy="45697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8EE18EF-6DBC-4F74-8B07-DDC9C3F0A7C7}" type="slidenum">
              <a:rPr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724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1196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7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6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832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117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1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6" y="714381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3226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0590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981" y="3055625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2429" y="4559281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629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8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2636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6876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3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5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5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3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2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2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2256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6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6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16895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6002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61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5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7" y="351414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32"/>
            <a:ext cx="1980708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4"/>
            <a:ext cx="82296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848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1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471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4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759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927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3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975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73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6846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D2E4F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B0DDE6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9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algn="r" defTabSz="457200">
              <a:defRPr/>
            </a:pPr>
            <a:fld id="{5C8A5EAC-3DEB-4B63-9CF0-A4BCEB62A77D}" type="datetimeFigureOut">
              <a:rPr lang="ru-RU" sz="900" smtClean="0">
                <a:solidFill>
                  <a:prstClr val="black">
                    <a:tint val="75000"/>
                  </a:prstClr>
                </a:solidFill>
                <a:latin typeface="Trebuchet MS" panose="020B0603020202020204"/>
              </a:rPr>
              <a:pPr algn="r" defTabSz="457200">
                <a:defRPr/>
              </a:pPr>
              <a:t>26.11.2024</a:t>
            </a:fld>
            <a:endParaRPr lang="ru-RU" sz="900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defTabSz="457200">
              <a:defRPr/>
            </a:pPr>
            <a:endParaRPr lang="ru-RU" sz="900" cap="none" dirty="0">
              <a:solidFill>
                <a:prstClr val="black">
                  <a:tint val="75000"/>
                </a:prstClr>
              </a:solidFill>
              <a:latin typeface="Trebuchet MS" panose="020B0603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7" y="5876418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defTabSz="457200">
              <a:defRPr/>
            </a:pPr>
            <a:fld id="{1A61E231-1427-4989-AB27-4CBC079DB9E2}" type="slidenum">
              <a:rPr lang="ru-RU" sz="900" smtClean="0">
                <a:solidFill>
                  <a:srgbClr val="5FCBEF"/>
                </a:solidFill>
                <a:latin typeface="Trebuchet MS" panose="020B0603020202020204"/>
              </a:rPr>
              <a:pPr defTabSz="457200">
                <a:defRPr/>
              </a:pPr>
              <a:t>‹#›</a:t>
            </a:fld>
            <a:endParaRPr lang="ru-RU" sz="900" dirty="0">
              <a:solidFill>
                <a:srgbClr val="5FCBEF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82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2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3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381521&amp;date=28.04.2021&amp;demo=1&amp;dst=4120&amp;fld=134" TargetMode="External"/><Relationship Id="rId2" Type="http://schemas.openxmlformats.org/officeDocument/2006/relationships/hyperlink" Target="https://login.consultant.ru/link/?req=doc&amp;base=LAW&amp;n=313212&amp;date=28.04.2021&amp;demo=1&amp;dst=100023&amp;fld=134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heckege.rustest.ru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LAW&amp;n=313212&amp;date=28.04.2021&amp;demo=1&amp;dst=100023&amp;fld=134" TargetMode="Externa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gia/gia-11/" TargetMode="External"/><Relationship Id="rId2" Type="http://schemas.openxmlformats.org/officeDocument/2006/relationships/hyperlink" Target="https://fipi.ru/ege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hyperlink" Target="https://ege15.ru/files/news" TargetMode="External"/><Relationship Id="rId4" Type="http://schemas.openxmlformats.org/officeDocument/2006/relationships/hyperlink" Target="http://mon.alania.gov.ru/pages/5156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jpe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116" y="3414510"/>
            <a:ext cx="986362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ГИА-11 </a:t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88787" y="5705481"/>
            <a:ext cx="3887788" cy="1152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12" y="0"/>
            <a:ext cx="2528888" cy="2528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57cf1d5-c536-578a-bbb4-08bc10a5363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722" y="0"/>
            <a:ext cx="3964878" cy="2375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097209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b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проходные баллы ЕГЭ для поступления необходимо смотреть на сайте ВУЗа, в который планируете поступать. 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275" y="4376067"/>
            <a:ext cx="2923504" cy="21056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939" y="104773"/>
            <a:ext cx="2209800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798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72" y="408379"/>
            <a:ext cx="11014229" cy="136327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можно получить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баллы при поступлении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Итоговое сочинение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•Аттестат с отличием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•Диплом СПО с отличием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•Волонтерская деятельность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•Портфолио личных достижений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•Значок ГТО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Подробнее на сайтах ВУЗов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939" y="104773"/>
            <a:ext cx="2209800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397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Целевое обучение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381000" y="1357314"/>
            <a:ext cx="11811000" cy="550068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b="1" dirty="0" smtClean="0"/>
              <a:t>Приём документов для участия в конкурсном отборе претендентов на заключение договоров о целевом обучении по образовательным программам среднего профессионального или высшего образования в 2025 году будет осуществляться </a:t>
            </a:r>
          </a:p>
          <a:p>
            <a:pPr eaLnBrk="1" hangingPunct="1"/>
            <a:r>
              <a:rPr lang="ru-RU" b="1" u="sng" dirty="0" smtClean="0">
                <a:solidFill>
                  <a:srgbClr val="FF0000"/>
                </a:solidFill>
              </a:rPr>
              <a:t>с 1 марта по 30 апреля 2025 года:</a:t>
            </a:r>
          </a:p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Приём документам осуществляется в ведомственных Министерствах:</a:t>
            </a:r>
          </a:p>
          <a:p>
            <a:pPr eaLnBrk="1" hangingPunct="1"/>
            <a:r>
              <a:rPr lang="ru-RU" b="1" dirty="0" smtClean="0"/>
              <a:t>по направлениям подготовки и специальностям, относящимся к сфере </a:t>
            </a:r>
            <a:r>
              <a:rPr lang="ru-RU" b="1" dirty="0" smtClean="0">
                <a:solidFill>
                  <a:srgbClr val="FF0000"/>
                </a:solidFill>
              </a:rPr>
              <a:t>культуры</a:t>
            </a:r>
            <a:r>
              <a:rPr lang="ru-RU" b="1" dirty="0" smtClean="0"/>
              <a:t> -  в Министерстве культуры Республики Северная Осетия-Алания</a:t>
            </a:r>
          </a:p>
          <a:p>
            <a:pPr eaLnBrk="1" hangingPunct="1"/>
            <a:r>
              <a:rPr lang="ru-RU" b="1" dirty="0" smtClean="0"/>
              <a:t>по специальностям и направлениям подготовки, относящимся к сфере </a:t>
            </a:r>
            <a:r>
              <a:rPr lang="ru-RU" b="1" dirty="0" smtClean="0">
                <a:solidFill>
                  <a:srgbClr val="FF0000"/>
                </a:solidFill>
              </a:rPr>
              <a:t>медицины</a:t>
            </a:r>
            <a:r>
              <a:rPr lang="ru-RU" b="1" dirty="0" smtClean="0"/>
              <a:t>-  в Министерстве здравоохранения Республики Северная Осетия-Алания;</a:t>
            </a:r>
            <a:endParaRPr lang="ru-RU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по остальным направлениям </a:t>
            </a:r>
            <a:r>
              <a:rPr lang="ru-RU" b="1" dirty="0" smtClean="0"/>
              <a:t>- в Министерстве образования и науки Республики Северная Осетия-Алания;</a:t>
            </a:r>
          </a:p>
          <a:p>
            <a:pPr eaLnBrk="1" hangingPunct="1"/>
            <a:r>
              <a:rPr lang="ru-RU" b="1" u="sng" dirty="0" smtClean="0">
                <a:solidFill>
                  <a:srgbClr val="FF0000"/>
                </a:solidFill>
              </a:rPr>
              <a:t>Перечень документов после 15 января в ОО</a:t>
            </a:r>
          </a:p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По всем вопросам обращаться по адресу: г.Моздок, ул.Кирова, 20 2 этаж, каб.4, тел.: 3-32-75</a:t>
            </a:r>
          </a:p>
          <a:p>
            <a:pPr eaLnBrk="1" hangingPunct="1"/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49383" y="241471"/>
            <a:ext cx="3230088" cy="112419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ИС-11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154381" y="1638795"/>
            <a:ext cx="3265715" cy="4402568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Через 3 дня после завершения проверки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Образы бланков до конца декабря на сайте </a:t>
            </a:r>
            <a:r>
              <a:rPr lang="en-US" sz="2800" u="sng" dirty="0" smtClean="0">
                <a:solidFill>
                  <a:srgbClr val="FF0000"/>
                </a:solidFill>
              </a:rPr>
              <a:t>check.ege.edu.ru</a:t>
            </a:r>
            <a:endParaRPr lang="ru-RU" sz="2800" u="sng" dirty="0" smtClean="0">
              <a:solidFill>
                <a:srgbClr val="FF0000"/>
              </a:solidFill>
            </a:endParaRPr>
          </a:p>
        </p:txBody>
      </p:sp>
      <p:pic>
        <p:nvPicPr>
          <p:cNvPr id="4" name="Рисунок 3" descr="Screenshot_20191111-220619_Samsung Interne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4592" y="0"/>
            <a:ext cx="4214813" cy="6858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Рисунок 4" descr="Screenshot_20191111-220632_Samsung Interne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4991" y="0"/>
            <a:ext cx="4297012" cy="6858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="" xmlns:p14="http://schemas.microsoft.com/office/powerpoint/2010/main" val="309188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80" y="1"/>
            <a:ext cx="11429999" cy="75985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проходит ЕГЭ?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процедуры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5364" y="810033"/>
            <a:ext cx="3754885" cy="237620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16758" y="759855"/>
            <a:ext cx="6965655" cy="37673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На базе СОШ №2 и СОШ №8 </a:t>
            </a:r>
            <a:r>
              <a:rPr lang="ru-RU" dirty="0" err="1" smtClean="0">
                <a:solidFill>
                  <a:srgbClr val="C00000"/>
                </a:solidFill>
              </a:rPr>
              <a:t>г.Моздока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Начало экзамена -10.00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Вход участников в ППЭ – 9.00.</a:t>
            </a:r>
          </a:p>
          <a:p>
            <a:r>
              <a:rPr lang="ru-RU" dirty="0">
                <a:solidFill>
                  <a:srgbClr val="002060"/>
                </a:solidFill>
              </a:rPr>
              <a:t>Допуск участников экзамена в ППЭ осуществляется при наличии у них документов, удостоверяющих их личность, и при наличии их в списках распределения в данный ППЭ.</a:t>
            </a:r>
          </a:p>
          <a:p>
            <a:r>
              <a:rPr lang="ru-RU" dirty="0">
                <a:solidFill>
                  <a:srgbClr val="002060"/>
                </a:solidFill>
              </a:rPr>
              <a:t>Если участник экзамена опоздал на экзамен, он допускается к сдаче ЕГЭ в установленном порядке, при этом время окончания экзамена не продлевается, о чем сообщается участнику экзамена.</a:t>
            </a:r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35363" y="4110197"/>
            <a:ext cx="7462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 входе в ППЭ с помощью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стационарных и (или) переносных металлоискателей организаторы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самостоятельно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или совместно с сотрудниками, осуществляющими охрану правопорядка,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проверяют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у участников экзаменов наличие запрещенных средств. При появлении сигнала металлоискателя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организатор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предлагают участнику экзамена показать предмет, вызывающий сигнал, и сдать его в место хранения личных вещей, сопроводив предложение дополнительными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разъяснениями.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19067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31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349" y="170021"/>
            <a:ext cx="10772775" cy="16581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0141" y="1740562"/>
            <a:ext cx="7179457" cy="4982215"/>
          </a:xfrm>
        </p:spPr>
        <p:txBody>
          <a:bodyPr>
            <a:normAutofit lnSpcReduction="10000"/>
          </a:bodyPr>
          <a:lstStyle/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 – математика профильного уровня, физика, литература, информатика, биология;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30 минут – русский язык, обществознание;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10 минут – иностранный язык ( английский , французский, немецкий, испанский +17 минут раздела Говорение);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– математика базового уровня, история география, китайский язык ( + 14 минут раздел «Говорение» )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39" y="104773"/>
            <a:ext cx="1866900" cy="1866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9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" y="113167"/>
            <a:ext cx="10772775" cy="165819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день проведения экзамена запрещается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004" y="1564147"/>
            <a:ext cx="10875693" cy="4660243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момента входа в ППЭ и до окончания </a:t>
            </a:r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 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участникам экзамена </a:t>
            </a:r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уведомление о регистрации на экзамены (необходимо оставить в месте для хранения личных вещей, которое организовано до входа в ППЭ, или отдать сопровождающему от образовательной организации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выносить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аудиторий письменные заметки и иные средства хранения и передачи информации,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и аудиторий ППЭ запрещается выносить экзаменационные материалы, в том числе КИМ и листы бумаги для черновиков со штампом образовательной организации, на базе которой организован ППЭ, на бумажном или электронном носителях,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фотографировать экзаменационные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4881" y="5420383"/>
            <a:ext cx="2523963" cy="1381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69133" y="5420389"/>
            <a:ext cx="2049435" cy="14313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43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45" y="499534"/>
            <a:ext cx="11030755" cy="94290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Удаление 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участника за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порядка ГИА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6323" y="1856467"/>
            <a:ext cx="11416607" cy="376732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экзамена, допустившие нарушение указанных требований или иные нарушения </a:t>
            </a:r>
            <a:r>
              <a:rPr lang="ru-RU" sz="9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Порядка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удаляются с экзамена. </a:t>
            </a: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факту лицами, ответственными за проведение ЕГЭ в ППЭ, составляется акт, который передается на рассмотрение председателю ГЭК. </a:t>
            </a: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нарушения участником экзамена </a:t>
            </a:r>
            <a:r>
              <a:rPr lang="ru-RU" sz="9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Порядка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ГИА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подтверждается, председатель ГЭК принимает решение об аннулировании результатов участника экзамена по соответствующему учебному предмету.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установленного законодательством об образовании порядка проведения государственной итоговой аттестации влечет наложение административного штрафа в соответствии с </a:t>
            </a:r>
            <a:r>
              <a:rPr lang="ru-RU" sz="9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ч. 4 ст. 19.30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Кодекса Российской Федерации об административных правонарушениях от 30.12.2001 N 195-ФЗ.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26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698" y="216900"/>
            <a:ext cx="10772775" cy="165819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583" y="937934"/>
            <a:ext cx="12022420" cy="37673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Видеозаписи проведения экзамена в аудитории просматриваются не только в ходе, но  и по завершении экзамена. В случае обнаружения использования  запрещенных средств результаты экзамены могут быть аннулированы и после их объявления.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Грубейшим нарушением Порядка проведения ГИА -11 является опубликование в социальных сетях КИМ или его фрагмента. Обнаружение таковых неизбежно влечет аннулирование результата.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</a:rPr>
              <a:t>На федеральном уровне в целях осуществления контроля за использованием КИМ и пресечения случаев разглашения информации, содержащейся в КИМ, </a:t>
            </a:r>
            <a:r>
              <a:rPr lang="ru-RU" sz="1800" b="1" dirty="0" err="1">
                <a:solidFill>
                  <a:srgbClr val="002060"/>
                </a:solidFill>
              </a:rPr>
              <a:t>Рособрнадзором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</a:rPr>
              <a:t>создается группа</a:t>
            </a:r>
            <a:r>
              <a:rPr lang="ru-RU" sz="1800" b="1" dirty="0">
                <a:solidFill>
                  <a:srgbClr val="002060"/>
                </a:solidFill>
              </a:rPr>
              <a:t>, осуществляющая мониторинг информационно-телекоммуникационной сети "Интернет" на предмет размещения там информации, содержащейся в КИМ (далее - группа мониторинга), которая занимается проверкой сайтов, размещенных в информационно-телекоммуникационной сети "Интернет", на предмет размещения в них в период подготовки и проведения ГИА информации, содержащейся в КИМ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В случае выявления материала, потенциально схожего с информацией, содержащейся в КИМ, группа мониторинга с помощью специального программного обеспечения и данных, полученных из федеральной информационной системы, </a:t>
            </a:r>
            <a:r>
              <a:rPr lang="ru-RU" sz="1800" b="1" dirty="0" smtClean="0">
                <a:solidFill>
                  <a:srgbClr val="002060"/>
                </a:solidFill>
              </a:rPr>
              <a:t>устанавливает принадлежность КИМ конкретному участнику посредством защитных знаков, расположенных по всему полю КИМ.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К административной ответственности в виде штрафа привлекаются в таком случае не только  участники, но и организаторы  в аудитории, в которой проводился экзамен.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32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6" y="216198"/>
            <a:ext cx="10772775" cy="74971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Контроль в ППЭ соблюдения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Порядка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501" y="1182114"/>
            <a:ext cx="7514307" cy="492247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устанавливаются средства подавления сотовой связи, прошедшие регистрацию в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Роскомнадзоре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и штабе (помещении для руководителя ППЭ) ведется видеонаблюдение с трансляцией в штабе и на сайте «Смотри ЕГЭ».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сайту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«Смотри ЕГЭ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имеют представители Рособрнадзора, Министерства  образования и науки и зарегистрированные и аккредитованные онлайн общественные наблюдатели.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присутствуют аккредитованные общественные наблюдатели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97600" y="2140004"/>
            <a:ext cx="5384800" cy="3565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019" y="219565"/>
            <a:ext cx="2072247" cy="2931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758" y="2424526"/>
            <a:ext cx="2534260" cy="19006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074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89" y="318538"/>
            <a:ext cx="10780776" cy="762123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Допуск к итоговой аттестации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987" y="2066588"/>
            <a:ext cx="9226296" cy="1645920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	Основная </a:t>
            </a:r>
            <a:r>
              <a:rPr lang="ru-RU" i="1" dirty="0"/>
              <a:t>дата – первая среда декабря – </a:t>
            </a:r>
            <a:r>
              <a:rPr lang="ru-RU" i="1" dirty="0" smtClean="0">
                <a:solidFill>
                  <a:srgbClr val="FF0000"/>
                </a:solidFill>
              </a:rPr>
              <a:t>4 </a:t>
            </a:r>
            <a:r>
              <a:rPr lang="ru-RU" i="1" dirty="0">
                <a:solidFill>
                  <a:srgbClr val="FF0000"/>
                </a:solidFill>
              </a:rPr>
              <a:t>декабря </a:t>
            </a:r>
            <a:r>
              <a:rPr lang="ru-RU" i="1" dirty="0" smtClean="0">
                <a:solidFill>
                  <a:srgbClr val="FF0000"/>
                </a:solidFill>
              </a:rPr>
              <a:t>2024 г.;</a:t>
            </a:r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/>
              <a:t>	Дополнительная дата - первая среда февраля – </a:t>
            </a:r>
            <a:r>
              <a:rPr lang="ru-RU" i="1" dirty="0" smtClean="0">
                <a:solidFill>
                  <a:srgbClr val="FF0000"/>
                </a:solidFill>
              </a:rPr>
              <a:t>5 февраля 2025 г.;</a:t>
            </a:r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/>
              <a:t>	Дополнительная дата – вторая среда апреля – </a:t>
            </a:r>
            <a:r>
              <a:rPr lang="ru-RU" i="1" dirty="0" smtClean="0">
                <a:solidFill>
                  <a:srgbClr val="FF0000"/>
                </a:solidFill>
              </a:rPr>
              <a:t>9 </a:t>
            </a:r>
            <a:r>
              <a:rPr lang="ru-RU" i="1" dirty="0">
                <a:solidFill>
                  <a:srgbClr val="FF0000"/>
                </a:solidFill>
              </a:rPr>
              <a:t>апреля </a:t>
            </a:r>
            <a:r>
              <a:rPr lang="ru-RU" i="1" dirty="0" smtClean="0">
                <a:solidFill>
                  <a:srgbClr val="FF0000"/>
                </a:solidFill>
              </a:rPr>
              <a:t>2025 г.</a:t>
            </a:r>
            <a:endParaRPr lang="ru-RU" i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8693" y="0"/>
            <a:ext cx="3493311" cy="15485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57637" y="1520921"/>
            <a:ext cx="10111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53535"/>
                </a:solidFill>
                <a:latin typeface="Roboto"/>
              </a:rPr>
              <a:t>Итоговое сочинение </a:t>
            </a:r>
            <a:r>
              <a:rPr lang="ru-RU" b="1" dirty="0" smtClean="0">
                <a:solidFill>
                  <a:srgbClr val="353535"/>
                </a:solidFill>
                <a:latin typeface="Roboto"/>
              </a:rPr>
              <a:t>  </a:t>
            </a:r>
            <a:r>
              <a:rPr lang="ru-RU" b="1" dirty="0">
                <a:solidFill>
                  <a:srgbClr val="353535"/>
                </a:solidFill>
                <a:latin typeface="Roboto"/>
              </a:rPr>
              <a:t>является обязательным условием для допуска к </a:t>
            </a:r>
            <a:r>
              <a:rPr lang="ru-RU" b="1" dirty="0" smtClean="0">
                <a:solidFill>
                  <a:srgbClr val="353535"/>
                </a:solidFill>
                <a:latin typeface="Roboto"/>
              </a:rPr>
              <a:t>ГИА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87029" y="1873828"/>
            <a:ext cx="1704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53257" y="5043055"/>
            <a:ext cx="15906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717967" y="4764962"/>
            <a:ext cx="88495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 smtClean="0">
                <a:solidFill>
                  <a:prstClr val="black"/>
                </a:solidFill>
              </a:rPr>
              <a:t>Годовые оценки учащегося по всем общеобразовательным дисциплинам за 10-11 классы должны быть только положительными (не ниже тройки)</a:t>
            </a:r>
            <a:endParaRPr lang="ru-RU" sz="2200" i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3785" y="3761892"/>
            <a:ext cx="10111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53535"/>
                </a:solidFill>
                <a:latin typeface="Roboto"/>
              </a:rPr>
              <a:t>Отсутствие академической задолженности по всем предметам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30" name="AutoShape 6" descr="https://top-fon.com/uploads/posts/2023-01/1674805479_top-fon-com-p-zelenaya-galochka-dlya-prezentatsii-bez-fo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32" name="AutoShape 8" descr="https://top-fon.com/uploads/posts/2023-01/1674805479_top-fon-com-p-zelenaya-galochka-dlya-prezentatsii-bez-fo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973" y="1330042"/>
            <a:ext cx="699523" cy="696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5465" y="3685314"/>
            <a:ext cx="699523" cy="696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497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6" y="151809"/>
            <a:ext cx="10772775" cy="10340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Разрешенные </a:t>
            </a:r>
            <a: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предметы:</a:t>
            </a:r>
            <a:b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4846" y="808036"/>
            <a:ext cx="5592807" cy="468306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Гелевая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ручка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чернилами черного цвета;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-математика, физика, география; 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непрограммируемый калькулятор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химия, физика, география; </a:t>
            </a:r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-география)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питание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лиц с ОВЗ);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(для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ОВЗ);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для черновиков со штампом ОО </a:t>
            </a:r>
          </a:p>
          <a:p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4843" y="516615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Внимание! Листы бумаги для черновиков со штампом образовательной организации, на базе которой организован ППЭ и КИМ не проверяются и записи в них не учитываются при обработке экзаменационной работы.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48400" y="1951675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личные вещи участники экзамена обязаны оставить в специально выделенном месте (помещении) для хранения личных вещей участников экзамена в здании (комплексе зданий), где расположен ППЭ. 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82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78" y="34512"/>
            <a:ext cx="10772775" cy="82699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аудитории ППЭ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0861" y="1643329"/>
            <a:ext cx="6551139" cy="5214677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 занимают рабочие места в аудитории в соответствии со списками распределения. Изменение рабочего места запрещено.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 участникам экзамена запрещается общаться друг с другом, свободно перемещаться по аудитории и ППЭ, выходить из аудитории без разрешения организатора.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аудитории во время экзамена участник экзамена должен оставить экзаменационные материалы, листы бумаги для черновиков со штампом образовательной организации, на базе которой организован ППЭ, и письменные принадлежности на рабочем столе.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4475" y="1019340"/>
            <a:ext cx="5386472" cy="37673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начинается с распечатывания в аудитории комплектов экзаменационных материалов и инструктажа.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распечатывания и инструктажа не входит во время написания экзаменационной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общий инструктаж для опоздавших участников экзамена не проводится.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22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43" y="333279"/>
            <a:ext cx="9618240" cy="1215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Ознакомление с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результатами ЕГЭ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7224" y="1715501"/>
            <a:ext cx="10262893" cy="462711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</a:t>
            </a:r>
            <a:r>
              <a:rPr lang="ru-RU" sz="2600" dirty="0" smtClean="0">
                <a:solidFill>
                  <a:srgbClr val="002060"/>
                </a:solidFill>
              </a:rPr>
              <a:t>после завершения обработки на федеральном уровне и передачи в субъект  </a:t>
            </a:r>
            <a:r>
              <a:rPr lang="ru-RU" sz="2600" b="1" dirty="0" smtClean="0">
                <a:solidFill>
                  <a:srgbClr val="002060"/>
                </a:solidFill>
              </a:rPr>
              <a:t>утверждаются </a:t>
            </a:r>
            <a:r>
              <a:rPr lang="ru-RU" sz="2600" dirty="0">
                <a:solidFill>
                  <a:srgbClr val="002060"/>
                </a:solidFill>
              </a:rPr>
              <a:t>председателем ГЭК. </a:t>
            </a:r>
            <a:endParaRPr lang="ru-RU" sz="26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После </a:t>
            </a:r>
            <a:r>
              <a:rPr lang="ru-RU" sz="2600" dirty="0">
                <a:solidFill>
                  <a:srgbClr val="002060"/>
                </a:solidFill>
              </a:rPr>
              <a:t>утверждения 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передаются в образовательные организации </a:t>
            </a:r>
            <a:r>
              <a:rPr lang="ru-RU" sz="2600" dirty="0">
                <a:solidFill>
                  <a:srgbClr val="002060"/>
                </a:solidFill>
              </a:rPr>
              <a:t>для последующего ознакомления участников экзамена с полученными ими результатами ЕГЭ.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002060"/>
                </a:solidFill>
              </a:rPr>
              <a:t>Ознакомление участников экзамена </a:t>
            </a:r>
            <a:r>
              <a:rPr lang="ru-RU" sz="2600" dirty="0">
                <a:solidFill>
                  <a:srgbClr val="002060"/>
                </a:solidFill>
              </a:rPr>
              <a:t>с утвержденными председателем ГЭК результатами ЕГЭ по учебному предмету осуществляется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со дня </a:t>
            </a:r>
            <a:r>
              <a:rPr lang="ru-RU" sz="2600" dirty="0">
                <a:solidFill>
                  <a:srgbClr val="002060"/>
                </a:solidFill>
              </a:rPr>
              <a:t>их передачи в образовательные организации. </a:t>
            </a:r>
            <a:endParaRPr lang="ru-RU" sz="26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Указанный </a:t>
            </a:r>
            <a:r>
              <a:rPr lang="ru-RU" sz="2600" dirty="0">
                <a:solidFill>
                  <a:srgbClr val="002060"/>
                </a:solidFill>
              </a:rPr>
              <a:t>день считается официальным днем объявления результатов.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Результаты </a:t>
            </a:r>
            <a:r>
              <a:rPr lang="ru-RU" sz="2600" dirty="0">
                <a:solidFill>
                  <a:srgbClr val="002060"/>
                </a:solidFill>
              </a:rPr>
              <a:t>ЕГЭ при приеме на обучение по программам </a:t>
            </a:r>
            <a:r>
              <a:rPr lang="ru-RU" sz="2600" dirty="0" err="1">
                <a:solidFill>
                  <a:srgbClr val="002060"/>
                </a:solidFill>
              </a:rPr>
              <a:t>бакалавриата</a:t>
            </a:r>
            <a:r>
              <a:rPr lang="ru-RU" sz="2600" dirty="0">
                <a:solidFill>
                  <a:srgbClr val="002060"/>
                </a:solidFill>
              </a:rPr>
              <a:t> и программам </a:t>
            </a:r>
            <a:r>
              <a:rPr lang="ru-RU" sz="2600" dirty="0" err="1">
                <a:solidFill>
                  <a:srgbClr val="002060"/>
                </a:solidFill>
              </a:rPr>
              <a:t>специалитета</a:t>
            </a:r>
            <a:r>
              <a:rPr lang="ru-RU" sz="2600" dirty="0">
                <a:solidFill>
                  <a:srgbClr val="002060"/>
                </a:solidFill>
              </a:rPr>
              <a:t> действительны четыре года, следующих за годом получения таких результатов</a:t>
            </a:r>
            <a:r>
              <a:rPr lang="ru-RU" sz="26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Образы бланков опубликовываются на официальном информационном портале ЕГЭ (см. следующий слайд).</a:t>
            </a:r>
            <a:endParaRPr lang="ru-RU" sz="26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59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9375" y="329276"/>
            <a:ext cx="10780776" cy="68355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Сервис проверки результатов ЕГЭ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562601" y="2351128"/>
            <a:ext cx="5974976" cy="423793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На портале публикуются образы бланков ЕГЭ участника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Сервис </a:t>
            </a:r>
            <a:r>
              <a:rPr lang="ru-RU" sz="4000" b="1" dirty="0" smtClean="0">
                <a:solidFill>
                  <a:srgbClr val="002060"/>
                </a:solidFill>
              </a:rPr>
              <a:t>не</a:t>
            </a:r>
            <a:r>
              <a:rPr lang="ru-RU" dirty="0" smtClean="0">
                <a:solidFill>
                  <a:srgbClr val="002060"/>
                </a:solidFill>
              </a:rPr>
              <a:t> является площадкой официального ознакомления с результатами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Официальное ознакомление проводится в школе под подпись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2829"/>
            <a:ext cx="5562600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64026" y="1463115"/>
            <a:ext cx="5372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hlinkClick r:id="rId3"/>
              </a:rPr>
              <a:t>https://</a:t>
            </a:r>
            <a:r>
              <a:rPr lang="en-US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3"/>
              </a:rPr>
              <a:t>checkege.rustest.ru</a:t>
            </a:r>
            <a:r>
              <a:rPr lang="ru-RU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3"/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85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" y="34026"/>
            <a:ext cx="10772775" cy="118795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   имеет право подать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апелляцию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 нарушении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Порядка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проведения ГИА и (или) о несогласии с выставленными баллами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5437" y="1047401"/>
            <a:ext cx="4214555" cy="554297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C00000"/>
                </a:solidFill>
              </a:rPr>
              <a:t>Апелляцию о нарушении </a:t>
            </a:r>
            <a:r>
              <a:rPr lang="ru-RU" sz="2000" b="1" dirty="0">
                <a:solidFill>
                  <a:srgbClr val="FF0000"/>
                </a:solidFill>
                <a:hlinkClick r:id="rId2"/>
              </a:rPr>
              <a:t>Порядка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1800" b="1" dirty="0">
                <a:solidFill>
                  <a:srgbClr val="FF0000"/>
                </a:solidFill>
              </a:rPr>
              <a:t>п</a:t>
            </a:r>
            <a:r>
              <a:rPr lang="ru-RU" sz="1800" b="1" dirty="0">
                <a:solidFill>
                  <a:srgbClr val="C00000"/>
                </a:solidFill>
              </a:rPr>
              <a:t>роведения ГИА </a:t>
            </a:r>
            <a:r>
              <a:rPr lang="ru-RU" sz="1800" dirty="0">
                <a:solidFill>
                  <a:srgbClr val="002060"/>
                </a:solidFill>
              </a:rPr>
              <a:t>участник экзамена подает в день проведения экзамена члену ГЭК, </a:t>
            </a:r>
            <a:r>
              <a:rPr lang="ru-RU" sz="1800" b="1" dirty="0">
                <a:solidFill>
                  <a:srgbClr val="002060"/>
                </a:solidFill>
              </a:rPr>
              <a:t>не покидая ППЭ.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При </a:t>
            </a:r>
            <a:r>
              <a:rPr lang="ru-RU" sz="1800" b="1" dirty="0">
                <a:solidFill>
                  <a:srgbClr val="002060"/>
                </a:solidFill>
              </a:rPr>
              <a:t>удовлетворении апелляции результат экзамена, по процедуре которого участником экзамена была подана апелляция, аннулируется и участнику экзамена предоставляется </a:t>
            </a:r>
            <a:r>
              <a:rPr lang="ru-RU" sz="2000" b="1" dirty="0">
                <a:solidFill>
                  <a:srgbClr val="002060"/>
                </a:solidFill>
              </a:rPr>
              <a:t>возможность сдать экзамен по учебному предмету в иной день, предусмотренный единым расписанием проведения ЕГЭ.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87889" y="1134687"/>
            <a:ext cx="7232071" cy="564849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</a:rPr>
              <a:t>Апелляция о несогласии с выставленными баллами </a:t>
            </a:r>
            <a:r>
              <a:rPr lang="ru-RU" sz="2000" dirty="0">
                <a:solidFill>
                  <a:srgbClr val="002060"/>
                </a:solidFill>
              </a:rPr>
              <a:t>подается </a:t>
            </a:r>
            <a:r>
              <a:rPr lang="ru-RU" sz="2000" b="1" dirty="0">
                <a:solidFill>
                  <a:srgbClr val="002060"/>
                </a:solidFill>
              </a:rPr>
              <a:t>в течение двух рабочих дней после официального дня объявления результатов </a:t>
            </a:r>
            <a:r>
              <a:rPr lang="ru-RU" sz="2000" dirty="0">
                <a:solidFill>
                  <a:srgbClr val="002060"/>
                </a:solidFill>
              </a:rPr>
              <a:t>экзамена по соответствующему учебному предмету. Участники ГИА подают апелляцию о несогласии с выставленными баллами в образовательную организацию, которой они были допущены к </a:t>
            </a:r>
            <a:r>
              <a:rPr lang="ru-RU" sz="2000" dirty="0" smtClean="0">
                <a:solidFill>
                  <a:srgbClr val="002060"/>
                </a:solidFill>
              </a:rPr>
              <a:t>ГИА.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Комиссия </a:t>
            </a:r>
            <a:r>
              <a:rPr lang="ru-RU" sz="2000" dirty="0">
                <a:solidFill>
                  <a:srgbClr val="002060"/>
                </a:solidFill>
              </a:rPr>
              <a:t>не рассматривает апелляции по вопросам содержания и структуры заданий по учебным предметам, а также по вопросам, связанным с оцениванием результатов выполнения заданий экзаменационной работы с кратким ответом, нарушением участником экзамена требований </a:t>
            </a:r>
            <a:r>
              <a:rPr lang="ru-RU" sz="2000" dirty="0">
                <a:solidFill>
                  <a:srgbClr val="002060"/>
                </a:solidFill>
                <a:hlinkClick r:id="rId2"/>
              </a:rPr>
              <a:t>Порядка</a:t>
            </a:r>
            <a:r>
              <a:rPr lang="ru-RU" sz="2000" dirty="0">
                <a:solidFill>
                  <a:srgbClr val="002060"/>
                </a:solidFill>
              </a:rPr>
              <a:t> и неправильным заполнением бланков ЕГЭ и ГВЭ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</a:rPr>
              <a:t>Апелляции </a:t>
            </a:r>
            <a:r>
              <a:rPr lang="ru-RU" sz="2100" dirty="0">
                <a:solidFill>
                  <a:srgbClr val="FF0000"/>
                </a:solidFill>
              </a:rPr>
              <a:t>о несогласии с выставленными баллами КЕГЭ </a:t>
            </a:r>
            <a:r>
              <a:rPr lang="ru-RU" sz="2000" dirty="0" smtClean="0">
                <a:solidFill>
                  <a:srgbClr val="FF0000"/>
                </a:solidFill>
              </a:rPr>
              <a:t>не рассматривается.</a:t>
            </a:r>
            <a:endParaRPr 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100" dirty="0" smtClean="0">
                <a:solidFill>
                  <a:srgbClr val="002060"/>
                </a:solidFill>
              </a:rPr>
              <a:t>Комиссия </a:t>
            </a:r>
            <a:r>
              <a:rPr lang="ru-RU" sz="2100" dirty="0">
                <a:solidFill>
                  <a:srgbClr val="002060"/>
                </a:solidFill>
              </a:rPr>
              <a:t>принимает решение об отклонении апелляции и сохранении выставленных баллов (отсутствие технических ошибок и ошибок оценивания экзаменационной работы) </a:t>
            </a:r>
            <a:r>
              <a:rPr lang="ru-RU" sz="2600" dirty="0">
                <a:solidFill>
                  <a:srgbClr val="002060"/>
                </a:solidFill>
              </a:rPr>
              <a:t>или</a:t>
            </a:r>
            <a:r>
              <a:rPr lang="ru-RU" sz="2100" dirty="0">
                <a:solidFill>
                  <a:srgbClr val="002060"/>
                </a:solidFill>
              </a:rPr>
              <a:t> об удовлетворении апелляции и изменении баллов (наличие технических ошибок и (или) ошибок оценивания экзаменационной работы). Баллы могут быть изменены как в сторону повышения, так и в сторону понижения.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Срок рассмотрения апелляций – 4 рабочих дня после завершения срока приема заявлений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94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9" y="499533"/>
            <a:ext cx="10772775" cy="114353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Выдача   аттестатов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После официального объявления результатов по обязательным предметам ЕГЭ – русский язык и математика.</a:t>
            </a:r>
          </a:p>
          <a:p>
            <a:r>
              <a:rPr lang="ru-RU" b="1" dirty="0" smtClean="0"/>
              <a:t>Претенденты на получение медали «За особые успехи в учении»  </a:t>
            </a:r>
            <a:r>
              <a:rPr lang="en-US" b="1" dirty="0" smtClean="0"/>
              <a:t>I  </a:t>
            </a:r>
            <a:r>
              <a:rPr lang="ru-RU" b="1" dirty="0" smtClean="0"/>
              <a:t>и </a:t>
            </a:r>
            <a:r>
              <a:rPr lang="en-US" b="1" dirty="0" smtClean="0"/>
              <a:t>II</a:t>
            </a:r>
            <a:r>
              <a:rPr lang="ru-RU" b="1" dirty="0" smtClean="0"/>
              <a:t> степеней получают аттестаты после получения всех результатов.</a:t>
            </a:r>
          </a:p>
          <a:p>
            <a:r>
              <a:rPr lang="ru-RU" b="1" dirty="0" smtClean="0"/>
              <a:t>Отметки в аттестат выставляются </a:t>
            </a:r>
            <a:r>
              <a:rPr lang="ru-RU" b="1" dirty="0"/>
              <a:t>по предметам, </a:t>
            </a:r>
            <a:r>
              <a:rPr lang="ru-RU" b="1" dirty="0" err="1"/>
              <a:t>изучавшимся</a:t>
            </a:r>
            <a:r>
              <a:rPr lang="ru-RU" b="1" dirty="0"/>
              <a:t> в 10-11 классах.</a:t>
            </a:r>
          </a:p>
          <a:p>
            <a:r>
              <a:rPr lang="ru-RU" b="1" dirty="0"/>
              <a:t>Расчет производится по шести оценкам: двум полугодовым и годовой за 10 и 11 классы. В аттестат ставится среднее арифметическое всех шести оценок, если число получилось дробное - округляют по правилам математического округления (простыми словами, 5 и более десятых - в большую сторону, 4 и менее - в меньшую)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02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218536" y="603151"/>
            <a:ext cx="10772775" cy="11355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Полезные ресурсы по 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подготовке к ЕГЭ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41660" y="2157737"/>
            <a:ext cx="10388341" cy="4679347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hlinkClick r:id="rId2"/>
              </a:rPr>
              <a:t>https://fipi.ru/ege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b="1" dirty="0" smtClean="0"/>
              <a:t>сайт ФИПИ</a:t>
            </a:r>
          </a:p>
          <a:p>
            <a:r>
              <a:rPr lang="en-US" sz="3200" dirty="0" smtClean="0">
                <a:solidFill>
                  <a:srgbClr val="FF0000"/>
                </a:solidFill>
                <a:hlinkClick r:id="rId3"/>
              </a:rPr>
              <a:t>http://obrnadzor.gov.ru/gia/gia-11/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b="1" dirty="0" smtClean="0"/>
              <a:t>Официальный сайт </a:t>
            </a:r>
            <a:r>
              <a:rPr lang="ru-RU" sz="3200" b="1" dirty="0" smtClean="0">
                <a:solidFill>
                  <a:srgbClr val="002060"/>
                </a:solidFill>
              </a:rPr>
              <a:t>Рособрнадзора</a:t>
            </a:r>
          </a:p>
          <a:p>
            <a:r>
              <a:rPr lang="en-US" sz="32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32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en-US" sz="3200" dirty="0" smtClean="0">
                <a:solidFill>
                  <a:srgbClr val="FF0000"/>
                </a:solidFill>
                <a:hlinkClick r:id="rId4"/>
              </a:rPr>
              <a:t>mon.alania.gov.ru/pages/5156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/>
              <a:t>- </a:t>
            </a:r>
            <a:r>
              <a:rPr lang="ru-RU" sz="3200" b="1" dirty="0" smtClean="0"/>
              <a:t>сайт МОН РСО-А</a:t>
            </a:r>
            <a:endParaRPr lang="ru-RU" sz="3200" b="1" dirty="0"/>
          </a:p>
          <a:p>
            <a:r>
              <a:rPr lang="en-US" sz="3200" dirty="0" smtClean="0">
                <a:solidFill>
                  <a:srgbClr val="FF0000"/>
                </a:solidFill>
                <a:hlinkClick r:id="rId5"/>
              </a:rPr>
              <a:t>https</a:t>
            </a:r>
            <a:r>
              <a:rPr lang="en-US" sz="32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3200" dirty="0" smtClean="0">
                <a:solidFill>
                  <a:srgbClr val="FF0000"/>
                </a:solidFill>
                <a:hlinkClick r:id="rId5"/>
              </a:rPr>
              <a:t>ege15.ru/files/news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b="1" dirty="0" smtClean="0"/>
              <a:t>сайт ГБУ РЦОКО</a:t>
            </a:r>
          </a:p>
          <a:p>
            <a:pPr marL="0" indent="0">
              <a:buNone/>
            </a:pPr>
            <a:endParaRPr lang="ru-RU" sz="3200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83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545" y="964276"/>
            <a:ext cx="9186339" cy="589372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" y="158839"/>
            <a:ext cx="9711884" cy="5623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Официальный сайт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01" y="1965754"/>
            <a:ext cx="4622299" cy="4759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15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" y="1060338"/>
            <a:ext cx="5771143" cy="57976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1573" y="1367891"/>
            <a:ext cx="5827223" cy="5535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0921" y="4364101"/>
            <a:ext cx="5598455" cy="240246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983" y="-61696"/>
            <a:ext cx="10772775" cy="1076958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Сайт ФИПИ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63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6005" y="1288274"/>
            <a:ext cx="9686223" cy="55697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879" y="0"/>
            <a:ext cx="10772775" cy="170275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айт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инистерства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науки РСО-А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43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785" y="333823"/>
            <a:ext cx="88866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подачи заявлений на участие 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ГИА – 11   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не позднее 1 февраля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года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(включительно)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4125" y="1516969"/>
            <a:ext cx="10679323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выпускники текущего года сдают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обязательные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предметы — русский язык и 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математику 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(базового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профильного уровня). 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необходимо набрать баллы :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Русский язык – 24 балла,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 профильная – 27 баллов / базовая – оценку «3».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Другие предметы ЕГЭ участники сдают на добровольной основе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77" y="104779"/>
            <a:ext cx="2024063" cy="2024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639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«Сдаём вместе! День сдачи ЕГЭ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				родителями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российских школьников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марте 2025 года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смогут написать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ЕГЭ по одному из предметов.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могут познакомиться с процедурой сдачи экзамена, узнать, как проходит регистрация на ЕГЭ, как печатают и обрабатывают экзаменационные материалы, как ведётся контроль за соблюдением порядка на экзамене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Всероссийская акция «Сдаём вместе! День сдачи ЕГЭ родителями» пройдёт в этом году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восьмой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6" y="10477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447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7225" y="127462"/>
            <a:ext cx="7618675" cy="7158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РОДИТЕЛЕЙ</a:t>
            </a:r>
            <a:endParaRPr lang="ru-RU" sz="4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323" y="694485"/>
            <a:ext cx="8889356" cy="604198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algn="just">
              <a:lnSpc>
                <a:spcPct val="120000"/>
              </a:lnSpc>
            </a:pP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экзаменационную пору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родителей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-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оптимальные комфортные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подготовки ребенка                                                                                                                 и не мешать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ему.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поддержка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реальная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помощь, а главное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ребенку успешно справиться с собственным волнением.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запугивайте ребенка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скорректировать ожидания выпускника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Объясните: для хорошего результата совсем не обязательно отвечать на все вопросы ЕГЭ. Гораздо эффективнее спокойно дать ответы на те вопросы, которые он знает наверняка, чем переживать из-за нерешенных заданий.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результата экзамена, часто, щедро и от всей души говорите ему о том, что он (она) -самый(</a:t>
            </a:r>
            <a:r>
              <a:rPr lang="ru-RU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любимый(</a:t>
            </a:r>
            <a:r>
              <a:rPr lang="ru-RU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 что все у него (неё) в жизни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получится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Вера в успех, уверенность в своем ребенке, его возможностях, стимулирующая помощь в виде похвалы и одобрения очень важны!</a:t>
            </a:r>
          </a:p>
          <a:p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6679" y="127466"/>
            <a:ext cx="3026780" cy="1782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16679" y="4390716"/>
            <a:ext cx="3026780" cy="2195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69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379" y="132953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Детям</a:t>
            </a: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>               </a:t>
            </a: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Родителям 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здоровья    	и     терпения!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3" y="1169791"/>
            <a:ext cx="3929063" cy="2946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053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777" y="110334"/>
            <a:ext cx="11055927" cy="97597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Требуемые баллы для поступления в ВУЗ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95207" y="953319"/>
            <a:ext cx="5070764" cy="7234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Минимальное количество баллов, установленных Рособрнадзором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739" y="1636784"/>
            <a:ext cx="6500815" cy="505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1632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7" y="609606"/>
            <a:ext cx="9316673" cy="143814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Изменение      перечня выбранных предметов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99842" y="2266682"/>
            <a:ext cx="11435847" cy="44510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февраля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об участии в ГИА или изменении перечня выбранных предметов, формы ГИА принимаются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ГЭК РСО-Алани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у заявителя уважительных   причин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подтвержденных документально, не позднее чем за две недели до начала соответствующего экзамена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Поменять уровень математики можно без объяснения причин.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39" y="119061"/>
            <a:ext cx="1866900" cy="1866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3687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860" y="40845"/>
            <a:ext cx="10869909" cy="6623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ЕГЭ в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2025 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5755" y="3024371"/>
            <a:ext cx="302586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663" y="1114427"/>
            <a:ext cx="5987415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                   </a:t>
            </a:r>
            <a:r>
              <a:rPr lang="ru-RU" sz="3200" b="1" dirty="0" smtClean="0">
                <a:solidFill>
                  <a:prstClr val="black"/>
                </a:solidFill>
              </a:rPr>
              <a:t>Основной период:</a:t>
            </a:r>
          </a:p>
          <a:p>
            <a:endParaRPr lang="ru-RU" sz="1100" b="1" dirty="0">
              <a:solidFill>
                <a:prstClr val="black"/>
              </a:solidFill>
            </a:endParaRPr>
          </a:p>
          <a:p>
            <a:r>
              <a:rPr lang="ru-RU" sz="2000" b="1" dirty="0">
                <a:solidFill>
                  <a:prstClr val="black"/>
                </a:solidFill>
              </a:rPr>
              <a:t>23 мая </a:t>
            </a:r>
            <a:r>
              <a:rPr lang="ru-RU" sz="2000" dirty="0">
                <a:solidFill>
                  <a:prstClr val="black"/>
                </a:solidFill>
              </a:rPr>
              <a:t>(пятница) - история, литература, химия;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27 мая </a:t>
            </a:r>
            <a:r>
              <a:rPr lang="ru-RU" sz="2000" dirty="0">
                <a:solidFill>
                  <a:prstClr val="black"/>
                </a:solidFill>
              </a:rPr>
              <a:t>(вторник) - математика базового и профильного уровней;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30 мая </a:t>
            </a:r>
            <a:r>
              <a:rPr lang="ru-RU" sz="2000" dirty="0">
                <a:solidFill>
                  <a:prstClr val="black"/>
                </a:solidFill>
              </a:rPr>
              <a:t>(пятница) - русский язык;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 июня </a:t>
            </a:r>
            <a:r>
              <a:rPr lang="ru-RU" sz="2000" dirty="0">
                <a:solidFill>
                  <a:prstClr val="black"/>
                </a:solidFill>
              </a:rPr>
              <a:t>(понедельник) - обществознание, физика;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5 июня </a:t>
            </a:r>
            <a:r>
              <a:rPr lang="ru-RU" sz="2000" dirty="0">
                <a:solidFill>
                  <a:prstClr val="black"/>
                </a:solidFill>
              </a:rPr>
              <a:t>(четверг) - биология, география, иностранные языки (письменная часть);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10 июня </a:t>
            </a:r>
            <a:r>
              <a:rPr lang="ru-RU" sz="2000" dirty="0">
                <a:solidFill>
                  <a:prstClr val="black"/>
                </a:solidFill>
              </a:rPr>
              <a:t>(вторник) - иностранные (устная часть), информатика;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11 июня </a:t>
            </a:r>
            <a:r>
              <a:rPr lang="ru-RU" sz="2000" dirty="0">
                <a:solidFill>
                  <a:prstClr val="black"/>
                </a:solidFill>
              </a:rPr>
              <a:t>(среда) - иностранные языки (устная часть), информатика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1151080"/>
            <a:ext cx="6096000" cy="37317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        </a:t>
            </a:r>
            <a:r>
              <a:rPr lang="ru-RU" sz="2800" b="1" dirty="0" smtClean="0">
                <a:solidFill>
                  <a:prstClr val="black"/>
                </a:solidFill>
              </a:rPr>
              <a:t>Резервные дни основного периода:</a:t>
            </a:r>
          </a:p>
          <a:p>
            <a:endParaRPr lang="ru-RU" sz="1050" dirty="0">
              <a:solidFill>
                <a:prstClr val="black"/>
              </a:solidFill>
            </a:endParaRPr>
          </a:p>
          <a:p>
            <a:r>
              <a:rPr lang="ru-RU" sz="2000" b="1" dirty="0">
                <a:solidFill>
                  <a:prstClr val="black"/>
                </a:solidFill>
              </a:rPr>
              <a:t>16 июня </a:t>
            </a:r>
            <a:r>
              <a:rPr lang="ru-RU" sz="2000" dirty="0">
                <a:solidFill>
                  <a:prstClr val="black"/>
                </a:solidFill>
              </a:rPr>
              <a:t>(понедельник) - география, литература, обществознание, физика;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17 июня </a:t>
            </a:r>
            <a:r>
              <a:rPr lang="ru-RU" sz="2000" dirty="0">
                <a:solidFill>
                  <a:prstClr val="black"/>
                </a:solidFill>
              </a:rPr>
              <a:t>(вторник) - русский язык;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18 июня </a:t>
            </a:r>
            <a:r>
              <a:rPr lang="ru-RU" sz="2000" dirty="0">
                <a:solidFill>
                  <a:prstClr val="black"/>
                </a:solidFill>
              </a:rPr>
              <a:t>(среда) - иностранные языки (устная часть), история, химия;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19 июня </a:t>
            </a:r>
            <a:r>
              <a:rPr lang="ru-RU" sz="2000" dirty="0">
                <a:solidFill>
                  <a:prstClr val="black"/>
                </a:solidFill>
              </a:rPr>
              <a:t>(четверг) - биология, иностранные языки (письменная часть), информатика;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20 июня </a:t>
            </a:r>
            <a:r>
              <a:rPr lang="ru-RU" sz="2000" dirty="0">
                <a:solidFill>
                  <a:prstClr val="black"/>
                </a:solidFill>
              </a:rPr>
              <a:t>(пятница) - математика базового и профильного уровней;</a:t>
            </a:r>
          </a:p>
          <a:p>
            <a:r>
              <a:rPr lang="ru-RU" sz="2000" b="1" dirty="0">
                <a:solidFill>
                  <a:prstClr val="black"/>
                </a:solidFill>
              </a:rPr>
              <a:t>23 июня </a:t>
            </a:r>
            <a:r>
              <a:rPr lang="ru-RU" sz="2000" dirty="0">
                <a:solidFill>
                  <a:prstClr val="black"/>
                </a:solidFill>
              </a:rPr>
              <a:t>(понедельник) - все учебные предметы.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61044" y="5794364"/>
            <a:ext cx="10869909" cy="9188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и 4 ИЮЛЯ </a:t>
            </a:r>
            <a:r>
              <a:rPr lang="ru-RU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дни для пересдачи одного из предметов ЕГЭ по выбору выпускника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049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사각형: 둥근 모서리 2"/>
          <p:cNvSpPr/>
          <p:nvPr/>
        </p:nvSpPr>
        <p:spPr>
          <a:xfrm>
            <a:off x="-2390040" y="3431880"/>
            <a:ext cx="4028400" cy="4105440"/>
          </a:xfrm>
          <a:prstGeom prst="ellipse">
            <a:avLst/>
          </a:prstGeom>
          <a:gradFill rotWithShape="0">
            <a:gsLst>
              <a:gs pos="0">
                <a:srgbClr val="001B4D">
                  <a:alpha val="0"/>
                </a:srgbClr>
              </a:gs>
              <a:gs pos="100000">
                <a:srgbClr val="C7DBFF"/>
              </a:gs>
            </a:gsLst>
            <a:lin ang="13200000"/>
          </a:gradFill>
          <a:ln w="12700">
            <a:noFill/>
          </a:ln>
          <a:effectLst>
            <a:outerShdw blurRad="1270080" sx="102000" sy="102000" algn="ctr" rotWithShape="0">
              <a:srgbClr val="367CFF">
                <a:alpha val="13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r"/>
            <a:endParaRPr lang="ru-RU" sz="4000" b="1" spc="-1">
              <a:solidFill>
                <a:srgbClr val="FFFFFF"/>
              </a:solidFill>
              <a:latin typeface="Oswald Light"/>
              <a:ea typeface="DejaVu Sans"/>
            </a:endParaRPr>
          </a:p>
        </p:txBody>
      </p:sp>
      <p:sp>
        <p:nvSpPr>
          <p:cNvPr id="50" name="사각형: 둥근 모서리 2"/>
          <p:cNvSpPr/>
          <p:nvPr/>
        </p:nvSpPr>
        <p:spPr>
          <a:xfrm>
            <a:off x="309960" y="1283400"/>
            <a:ext cx="1033200" cy="1014480"/>
          </a:xfrm>
          <a:prstGeom prst="ellipse">
            <a:avLst/>
          </a:prstGeom>
          <a:solidFill>
            <a:schemeClr val="accent5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/>
            <a:endParaRPr lang="ru-RU" sz="3000" spc="-1">
              <a:solidFill>
                <a:srgbClr val="FFFFFF"/>
              </a:solidFill>
              <a:latin typeface="Oswald"/>
              <a:ea typeface="DejaVu Sans"/>
            </a:endParaRPr>
          </a:p>
        </p:txBody>
      </p:sp>
      <p:sp>
        <p:nvSpPr>
          <p:cNvPr id="51" name="TextBox 39"/>
          <p:cNvSpPr/>
          <p:nvPr/>
        </p:nvSpPr>
        <p:spPr>
          <a:xfrm>
            <a:off x="182165" y="141031"/>
            <a:ext cx="8769335" cy="9988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/>
            <a:r>
              <a:rPr lang="ru-RU" sz="3900" b="1" spc="-1" dirty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Тренировочные тестирования</a:t>
            </a:r>
            <a:endParaRPr lang="ru-RU" sz="3900" b="1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사각형: 둥근 모서리 2"/>
          <p:cNvSpPr/>
          <p:nvPr/>
        </p:nvSpPr>
        <p:spPr>
          <a:xfrm>
            <a:off x="1075255" y="3402359"/>
            <a:ext cx="3301560" cy="1085400"/>
          </a:xfrm>
          <a:prstGeom prst="roundRect">
            <a:avLst>
              <a:gd name="adj" fmla="val 16667"/>
            </a:avLst>
          </a:prstGeom>
          <a:noFill/>
          <a:ln w="412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/>
            <a:r>
              <a:rPr lang="ru-RU" sz="2400" b="1" spc="-1" dirty="0" smtClean="0">
                <a:solidFill>
                  <a:srgbClr val="FF0000"/>
                </a:solidFill>
                <a:latin typeface="DejaVu Serif"/>
                <a:ea typeface="DejaVu Sans"/>
              </a:rPr>
              <a:t>декабрь-январь                2024-2025 </a:t>
            </a:r>
            <a:r>
              <a:rPr lang="ru-RU" sz="2400" b="1" spc="-1" dirty="0">
                <a:solidFill>
                  <a:srgbClr val="FF0000"/>
                </a:solidFill>
                <a:latin typeface="DejaVu Serif"/>
                <a:ea typeface="DejaVu Sans"/>
              </a:rPr>
              <a:t>г.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Прямоугольник 4"/>
          <p:cNvSpPr/>
          <p:nvPr/>
        </p:nvSpPr>
        <p:spPr>
          <a:xfrm>
            <a:off x="5502156" y="3598813"/>
            <a:ext cx="6556045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ru-RU" sz="2500" spc="-1" dirty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тренировочное тестирование по </a:t>
            </a:r>
            <a:r>
              <a:rPr lang="ru-RU" sz="2500" b="1" spc="-1" dirty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РУССКОМУ </a:t>
            </a:r>
            <a:r>
              <a:rPr lang="ru-RU" sz="2500" b="1" spc="-1" dirty="0" smtClean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ЯЗЫКУ в формате ЕГЭ</a:t>
            </a:r>
            <a:endParaRPr lang="ru-RU" sz="25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Прямоугольник 28"/>
          <p:cNvSpPr/>
          <p:nvPr/>
        </p:nvSpPr>
        <p:spPr>
          <a:xfrm>
            <a:off x="5159520" y="4856118"/>
            <a:ext cx="689868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ru-RU" sz="2500" spc="-1" dirty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тренировочное тестирование по </a:t>
            </a:r>
            <a:r>
              <a:rPr lang="ru-RU" sz="2500" b="1" spc="-1" dirty="0" smtClean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МАТЕМАТИКЕ в формате ЕГЭ</a:t>
            </a:r>
            <a:endParaRPr lang="ru-RU" sz="25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323275" y="1117981"/>
            <a:ext cx="5961600" cy="68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000" spc="-1" dirty="0">
                <a:solidFill>
                  <a:srgbClr val="3465A4"/>
                </a:solidFill>
                <a:highlight>
                  <a:srgbClr val="FFFFFF"/>
                </a:highlight>
                <a:latin typeface="DejaVu Serif"/>
                <a:ea typeface="DejaVu Sans"/>
              </a:rPr>
              <a:t>для обучающихся 11 классов,  зарегистрированных на участие  </a:t>
            </a:r>
            <a:endParaRPr lang="ru-RU" sz="2000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spc="-1" dirty="0">
                <a:solidFill>
                  <a:srgbClr val="3465A4"/>
                </a:solidFill>
                <a:highlight>
                  <a:srgbClr val="FFFFFF"/>
                </a:highlight>
                <a:latin typeface="DejaVu Serif"/>
                <a:ea typeface="DejaVu Sans"/>
              </a:rPr>
              <a:t>в ГИА-11 </a:t>
            </a:r>
            <a:endParaRPr lang="ru-RU" sz="20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05364" y="6"/>
            <a:ext cx="3086637" cy="1368247"/>
          </a:xfrm>
          <a:prstGeom prst="rect">
            <a:avLst/>
          </a:prstGeom>
        </p:spPr>
      </p:pic>
      <p:sp>
        <p:nvSpPr>
          <p:cNvPr id="13" name="사각형: 둥근 모서리 2"/>
          <p:cNvSpPr/>
          <p:nvPr/>
        </p:nvSpPr>
        <p:spPr>
          <a:xfrm>
            <a:off x="1120257" y="4658918"/>
            <a:ext cx="3236695" cy="1085400"/>
          </a:xfrm>
          <a:prstGeom prst="roundRect">
            <a:avLst>
              <a:gd name="adj" fmla="val 16667"/>
            </a:avLst>
          </a:prstGeom>
          <a:noFill/>
          <a:ln w="412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/>
            <a:r>
              <a:rPr lang="ru-RU" sz="2400" b="1" spc="-1" dirty="0" smtClean="0">
                <a:solidFill>
                  <a:srgbClr val="FF0000"/>
                </a:solidFill>
                <a:latin typeface="DejaVu Serif"/>
                <a:ea typeface="DejaVu Sans"/>
              </a:rPr>
              <a:t>декабрь-январь                2024-2025 </a:t>
            </a:r>
            <a:r>
              <a:rPr lang="ru-RU" sz="2400" b="1" spc="-1" dirty="0">
                <a:solidFill>
                  <a:srgbClr val="FF0000"/>
                </a:solidFill>
                <a:latin typeface="DejaVu Serif"/>
                <a:ea typeface="DejaVu Sans"/>
              </a:rPr>
              <a:t>г.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사각형: 둥근 모서리 2"/>
          <p:cNvSpPr/>
          <p:nvPr/>
        </p:nvSpPr>
        <p:spPr>
          <a:xfrm>
            <a:off x="1073004" y="2004652"/>
            <a:ext cx="3301560" cy="1085400"/>
          </a:xfrm>
          <a:prstGeom prst="roundRect">
            <a:avLst>
              <a:gd name="adj" fmla="val 16667"/>
            </a:avLst>
          </a:prstGeom>
          <a:noFill/>
          <a:ln w="412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/>
            <a:r>
              <a:rPr lang="ru-RU" sz="2400" b="1" spc="-1" dirty="0" smtClean="0">
                <a:solidFill>
                  <a:srgbClr val="FF0000"/>
                </a:solidFill>
                <a:latin typeface="DejaVu Serif"/>
                <a:ea typeface="DejaVu Sans"/>
              </a:rPr>
              <a:t>ноябрь                 2024 </a:t>
            </a:r>
            <a:r>
              <a:rPr lang="ru-RU" sz="2400" b="1" spc="-1" dirty="0">
                <a:solidFill>
                  <a:srgbClr val="FF0000"/>
                </a:solidFill>
                <a:latin typeface="DejaVu Serif"/>
                <a:ea typeface="DejaVu Sans"/>
              </a:rPr>
              <a:t>г.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Прямоугольник 4"/>
          <p:cNvSpPr/>
          <p:nvPr/>
        </p:nvSpPr>
        <p:spPr>
          <a:xfrm>
            <a:off x="5293320" y="2408701"/>
            <a:ext cx="6898680" cy="3462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ru-RU" sz="2500" spc="-1" dirty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тренировочное </a:t>
            </a:r>
            <a:r>
              <a:rPr lang="ru-RU" sz="2500" spc="-1" dirty="0" smtClean="0">
                <a:solidFill>
                  <a:srgbClr val="7A855D">
                    <a:lumMod val="50000"/>
                  </a:srgbClr>
                </a:solidFill>
                <a:latin typeface="DejaVu Serif"/>
                <a:ea typeface="DejaVu Sans"/>
              </a:rPr>
              <a:t>итоговое сочинение</a:t>
            </a:r>
            <a:endParaRPr lang="ru-RU" sz="25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24046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 особые успехи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учении»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вручается лицам,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имеющим итоговые оценки успеваемости «отлично» по всем учебным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предметам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успешно прошедшим государственную итоговую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аттестацию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(без учета результатов, полученных при прохождении повторно ГИА)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набравшим: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менее 70 баллов на едином государственном экзамене (далее – ЕГЭ)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учебному предмету «Русский язык»;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менее 70 баллов на ЕГЭ по одному из сдаваемых учебных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предметов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77" y="104779"/>
            <a:ext cx="2024063" cy="2024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680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474" y="374923"/>
            <a:ext cx="11014229" cy="103942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 «За особые успехи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учении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-вручается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выпускникам, имеющим по всем учебным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предметам итоговые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оценки успеваемости «отлично» и не более двух оценок «хорошо»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успешно прошедшим ГИА (без учета результатов, полученных при прохождении повторно ГИА) и набравшим:</a:t>
            </a:r>
          </a:p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не менее 60 баллов на ЕГЭ по учебному предмету «Русский язык»; </a:t>
            </a:r>
          </a:p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не менее 60 баллов на ЕГЭ по одному из сдаваемых учебных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предметов.</a:t>
            </a:r>
          </a:p>
          <a:p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При утрате медалей их дубликаты не выдаются.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77" y="104779"/>
            <a:ext cx="2024063" cy="2024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040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1203</TotalTime>
  <Words>2392</Words>
  <Application>Microsoft Office PowerPoint</Application>
  <PresentationFormat>Произвольный</PresentationFormat>
  <Paragraphs>191</Paragraphs>
  <Slides>32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Метрополия</vt:lpstr>
      <vt:lpstr>Аптека</vt:lpstr>
      <vt:lpstr> Организация и проведение ГИА-11  в 2025 г.</vt:lpstr>
      <vt:lpstr>Допуск к итоговой аттестации </vt:lpstr>
      <vt:lpstr>Слайд 3</vt:lpstr>
      <vt:lpstr>Требуемые баллы для поступления в ВУЗ</vt:lpstr>
      <vt:lpstr>Изменение      перечня выбранных предметов</vt:lpstr>
      <vt:lpstr>Проект расписания проведения ЕГЭ в 2025 г.</vt:lpstr>
      <vt:lpstr>Слайд 7</vt:lpstr>
      <vt:lpstr>Медаль  «За особые успехи  в учении»  I  степени</vt:lpstr>
      <vt:lpstr>Медаль «За особые успехи  в учении»  II степени </vt:lpstr>
      <vt:lpstr>Внимание! </vt:lpstr>
      <vt:lpstr>Как можно получить  дополнительные баллы при поступлении  </vt:lpstr>
      <vt:lpstr>Целевое обучение </vt:lpstr>
      <vt:lpstr>Результаты  ИС-11</vt:lpstr>
      <vt:lpstr>Как проходит ЕГЭ? Правила и процедуры</vt:lpstr>
      <vt:lpstr> Продолжительность ЕГЭ </vt:lpstr>
      <vt:lpstr>В день проведения экзамена запрещается</vt:lpstr>
      <vt:lpstr> Удаление участника за   нарушения порядка ГИА  </vt:lpstr>
      <vt:lpstr>Внимание! </vt:lpstr>
      <vt:lpstr>Контроль в ППЭ соблюдения  Порядка ГИА </vt:lpstr>
      <vt:lpstr> Разрешенные предметы: </vt:lpstr>
      <vt:lpstr>Проведение в аудитории ППЭ</vt:lpstr>
      <vt:lpstr>Ознакомление с результатами ЕГЭ </vt:lpstr>
      <vt:lpstr>Сервис проверки результатов ЕГЭ </vt:lpstr>
      <vt:lpstr>Участник   имеет право подать апелляцию о нарушении Порядка  проведения ГИА и (или) о несогласии с выставленными баллами</vt:lpstr>
      <vt:lpstr>Выдача   аттестатов</vt:lpstr>
      <vt:lpstr>Полезные ресурсы по  подготовке к ЕГЭ</vt:lpstr>
      <vt:lpstr>Официальный сайт Рособрнадзора</vt:lpstr>
      <vt:lpstr>Сайт ФИПИ </vt:lpstr>
      <vt:lpstr>Сайт Министерства образования и  науки РСО-А </vt:lpstr>
      <vt:lpstr> «Сдаём вместе! День сдачи ЕГЭ       родителями»</vt:lpstr>
      <vt:lpstr>ПОВЕДЕНИЕ РОДИТЕЛЕЙ</vt:lpstr>
      <vt:lpstr>   Детям                     Родителям                             здоровья     и     терпения! 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Totoeva</dc:creator>
  <cp:lastModifiedBy>н-6</cp:lastModifiedBy>
  <cp:revision>94</cp:revision>
  <dcterms:created xsi:type="dcterms:W3CDTF">2021-10-08T09:00:59Z</dcterms:created>
  <dcterms:modified xsi:type="dcterms:W3CDTF">2024-11-26T15:10:52Z</dcterms:modified>
</cp:coreProperties>
</file>