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92" r:id="rId3"/>
    <p:sldId id="257" r:id="rId4"/>
    <p:sldId id="263" r:id="rId5"/>
    <p:sldId id="264" r:id="rId6"/>
    <p:sldId id="261" r:id="rId7"/>
    <p:sldId id="267" r:id="rId8"/>
    <p:sldId id="268" r:id="rId9"/>
    <p:sldId id="265" r:id="rId10"/>
    <p:sldId id="262" r:id="rId11"/>
    <p:sldId id="270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98" r:id="rId21"/>
    <p:sldId id="279" r:id="rId22"/>
    <p:sldId id="280" r:id="rId23"/>
    <p:sldId id="281" r:id="rId24"/>
    <p:sldId id="278" r:id="rId25"/>
    <p:sldId id="282" r:id="rId26"/>
    <p:sldId id="283" r:id="rId27"/>
    <p:sldId id="284" r:id="rId28"/>
    <p:sldId id="285" r:id="rId29"/>
    <p:sldId id="290" r:id="rId30"/>
    <p:sldId id="286" r:id="rId31"/>
    <p:sldId id="287" r:id="rId32"/>
    <p:sldId id="291" r:id="rId33"/>
    <p:sldId id="294" r:id="rId34"/>
    <p:sldId id="295" r:id="rId35"/>
    <p:sldId id="296" r:id="rId36"/>
    <p:sldId id="297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lovin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1" autoAdjust="0"/>
  </p:normalViewPr>
  <p:slideViewPr>
    <p:cSldViewPr snapToGrid="0">
      <p:cViewPr>
        <p:scale>
          <a:sx n="90" d="100"/>
          <a:sy n="90" d="100"/>
        </p:scale>
        <p:origin x="-7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E8BF7-01ED-4E02-9224-ACE0B8E97C5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26AB8-7D4E-493D-A61C-B96A94DF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6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26AB8-7D4E-493D-A61C-B96A94DF5E2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1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2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2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5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6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9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2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9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3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025A-6C70-4D50-ADD0-E19BF2291357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D13A-E52F-4A72-8FE8-1FAD21F4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039" y="2448435"/>
            <a:ext cx="9144000" cy="2387600"/>
          </a:xfrm>
        </p:spPr>
        <p:txBody>
          <a:bodyPr/>
          <a:lstStyle/>
          <a:p>
            <a:r>
              <a:rPr lang="ru-RU" dirty="0" smtClean="0"/>
              <a:t>Подготовка организаторов ОГЭ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988595"/>
            <a:ext cx="3810000" cy="2857500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636" y="397061"/>
            <a:ext cx="8915399" cy="112628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РСО-Алания</a:t>
            </a:r>
            <a:b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  <a:b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«Республиканский центр оценки качества образования»</a:t>
            </a:r>
            <a:b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72735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2" y="464173"/>
            <a:ext cx="9439835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 аудитории ППЭ участникам экзамена  разрешается иметь при себе  дополнительные материалы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2069869"/>
            <a:ext cx="10304458" cy="3695593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:</a:t>
            </a:r>
            <a:endParaRPr lang="ru-RU" dirty="0"/>
          </a:p>
          <a:p>
            <a:r>
              <a:rPr lang="ru-RU" sz="8000" b="1" dirty="0">
                <a:solidFill>
                  <a:srgbClr val="C00000"/>
                </a:solidFill>
              </a:rPr>
              <a:t>по математике </a:t>
            </a:r>
            <a:r>
              <a:rPr lang="ru-RU" sz="8000" dirty="0">
                <a:solidFill>
                  <a:srgbClr val="002060"/>
                </a:solidFill>
              </a:rPr>
              <a:t>‒ линейка, не содержащая справочной информации (далее </a:t>
            </a:r>
            <a:r>
              <a:rPr lang="ru-RU" sz="8000" dirty="0" smtClean="0">
                <a:solidFill>
                  <a:srgbClr val="002060"/>
                </a:solidFill>
              </a:rPr>
              <a:t>–линейка</a:t>
            </a:r>
            <a:r>
              <a:rPr lang="ru-RU" sz="8000" dirty="0">
                <a:solidFill>
                  <a:srgbClr val="002060"/>
                </a:solidFill>
              </a:rPr>
              <a:t>);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по физике </a:t>
            </a:r>
            <a:r>
              <a:rPr lang="ru-RU" sz="8000" dirty="0" smtClean="0">
                <a:solidFill>
                  <a:srgbClr val="002060"/>
                </a:solidFill>
              </a:rPr>
              <a:t>– линейка и непрограммируемый калькулятор;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по химии </a:t>
            </a:r>
            <a:r>
              <a:rPr lang="ru-RU" sz="8000" dirty="0" smtClean="0">
                <a:solidFill>
                  <a:srgbClr val="002060"/>
                </a:solidFill>
              </a:rPr>
              <a:t>– непрограммируемый калькулятор</a:t>
            </a:r>
            <a:r>
              <a:rPr lang="ru-RU" sz="8000" dirty="0">
                <a:solidFill>
                  <a:srgbClr val="002060"/>
                </a:solidFill>
              </a:rPr>
              <a:t>;</a:t>
            </a:r>
            <a:endParaRPr lang="ru-RU" sz="8000" dirty="0" smtClean="0">
              <a:solidFill>
                <a:srgbClr val="002060"/>
              </a:solidFill>
            </a:endParaRPr>
          </a:p>
          <a:p>
            <a:r>
              <a:rPr lang="ru-RU" sz="8000" b="1" dirty="0" smtClean="0">
                <a:solidFill>
                  <a:srgbClr val="C00000"/>
                </a:solidFill>
              </a:rPr>
              <a:t>по </a:t>
            </a:r>
            <a:r>
              <a:rPr lang="ru-RU" sz="8000" b="1" dirty="0">
                <a:solidFill>
                  <a:srgbClr val="C00000"/>
                </a:solidFill>
              </a:rPr>
              <a:t>географии </a:t>
            </a:r>
            <a:r>
              <a:rPr lang="ru-RU" sz="8000" dirty="0">
                <a:solidFill>
                  <a:srgbClr val="002060"/>
                </a:solidFill>
              </a:rPr>
              <a:t>– линейка, </a:t>
            </a:r>
            <a:r>
              <a:rPr lang="ru-RU" sz="8000" dirty="0" smtClean="0">
                <a:solidFill>
                  <a:srgbClr val="002060"/>
                </a:solidFill>
              </a:rPr>
              <a:t>непрограммируемый калькулятор;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по биологии </a:t>
            </a:r>
            <a:r>
              <a:rPr lang="ru-RU" sz="8000" dirty="0" smtClean="0">
                <a:solidFill>
                  <a:srgbClr val="002060"/>
                </a:solidFill>
              </a:rPr>
              <a:t>– линейка, непрограммируемый калькулятор. </a:t>
            </a:r>
            <a:endParaRPr lang="ru-RU" sz="8000" dirty="0">
              <a:solidFill>
                <a:srgbClr val="002060"/>
              </a:solidFill>
            </a:endParaRPr>
          </a:p>
          <a:p>
            <a:endParaRPr lang="ru-RU" sz="8000" dirty="0">
              <a:solidFill>
                <a:srgbClr val="002060"/>
              </a:solidFill>
            </a:endParaRPr>
          </a:p>
          <a:p>
            <a:pPr algn="just"/>
            <a:r>
              <a:rPr lang="ru-RU" sz="8000" b="1" dirty="0" smtClean="0">
                <a:solidFill>
                  <a:srgbClr val="C00000"/>
                </a:solidFill>
              </a:rPr>
              <a:t>Непрограммируемые калькуляторы: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а) обеспечивают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sz="8000" dirty="0" err="1" smtClean="0">
                <a:solidFill>
                  <a:srgbClr val="002060"/>
                </a:solidFill>
              </a:rPr>
              <a:t>sin</a:t>
            </a:r>
            <a:r>
              <a:rPr lang="ru-RU" sz="8000" dirty="0" smtClean="0">
                <a:solidFill>
                  <a:srgbClr val="002060"/>
                </a:solidFill>
              </a:rPr>
              <a:t>,</a:t>
            </a:r>
            <a:r>
              <a:rPr lang="pt-BR" sz="8000" dirty="0" smtClean="0">
                <a:solidFill>
                  <a:srgbClr val="002060"/>
                </a:solidFill>
              </a:rPr>
              <a:t>cos, tg, ctg, arcsin, arcos, arctg);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б</a:t>
            </a:r>
            <a:r>
              <a:rPr lang="ru-RU" sz="8000" dirty="0">
                <a:solidFill>
                  <a:srgbClr val="002060"/>
                </a:solidFill>
              </a:rPr>
              <a:t>) не осуществляют функции средств связи, хранилища базы </a:t>
            </a:r>
            <a:r>
              <a:rPr lang="ru-RU" sz="8000" dirty="0" smtClean="0">
                <a:solidFill>
                  <a:srgbClr val="002060"/>
                </a:solidFill>
              </a:rPr>
              <a:t>данных и </a:t>
            </a:r>
            <a:r>
              <a:rPr lang="ru-RU" sz="8000" dirty="0">
                <a:solidFill>
                  <a:srgbClr val="002060"/>
                </a:solidFill>
              </a:rPr>
              <a:t>не имеют доступ к сетям передачи данных (в том числе к сети «Интернет»).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083" y="2913468"/>
            <a:ext cx="1370724" cy="1469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460" y="2913468"/>
            <a:ext cx="1219306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аудиториям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1879817"/>
            <a:ext cx="769322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 провожает участников экзамена до аудитории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в аудиторию организатор в аудитории отмечает явку в форме ППЭ-05-01 «Список участников по аудиториям» 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сверяет паспортные данные участника с формой ППЭ-05-02 «Протокол проведения ОГЭ в аудитории ППЭ»,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несовпадения заполняется ведомость коррекции персональных данных (ППЭ-12-02)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организатор указывает место в аудитории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Ответственный организатор в аудитории должен не </a:t>
            </a:r>
            <a:r>
              <a:rPr lang="ru-RU" b="1" dirty="0">
                <a:solidFill>
                  <a:srgbClr val="FF0000"/>
                </a:solidFill>
              </a:rPr>
              <a:t>позднее 09.45 по местному времени получить у руководителя ППЭ </a:t>
            </a:r>
            <a:r>
              <a:rPr lang="ru-RU" dirty="0">
                <a:solidFill>
                  <a:srgbClr val="FF0000"/>
                </a:solidFill>
              </a:rPr>
              <a:t>ЭМ</a:t>
            </a:r>
            <a:endParaRPr lang="ru-RU" sz="1641" dirty="0">
              <a:solidFill>
                <a:srgbClr val="FF0000"/>
              </a:solidFill>
            </a:endParaRPr>
          </a:p>
        </p:txBody>
      </p:sp>
      <p:pic>
        <p:nvPicPr>
          <p:cNvPr id="5" name="Picture 4" descr="608_3865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90" y="4477447"/>
            <a:ext cx="3451354" cy="219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7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456" y="233640"/>
            <a:ext cx="7194019" cy="886493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Начало проведения экзамена в аудитории ППЭ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9" y="1147573"/>
            <a:ext cx="6643440" cy="22462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FF0000"/>
                </a:solidFill>
              </a:rPr>
              <a:t>1.</a:t>
            </a:r>
            <a:r>
              <a:rPr lang="ru-RU" b="1" i="1" dirty="0">
                <a:solidFill>
                  <a:srgbClr val="006AB3"/>
                </a:solidFill>
              </a:rPr>
              <a:t>Ответственный организатор проводит инструктаж участников. Первая часть инструктажа в 9.50: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AB3"/>
                </a:solidFill>
              </a:rPr>
              <a:t>О порядке проведения экзамена;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AB3"/>
                </a:solidFill>
              </a:rPr>
              <a:t>О правилах подачи апелляции о нарушении установленного порядка проведения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AB3"/>
                </a:solidFill>
              </a:rPr>
              <a:t>О правилах заполнения бланков, случаях удаления с экзамена, использовании доп. материалов;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AB3"/>
                </a:solidFill>
              </a:rPr>
              <a:t>О времени и месте ознакомления с результатами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2229" y="1505535"/>
            <a:ext cx="4615123" cy="13874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4.</a:t>
            </a:r>
            <a:r>
              <a:rPr lang="ru-RU" dirty="0">
                <a:solidFill>
                  <a:srgbClr val="006AB3"/>
                </a:solidFill>
              </a:rPr>
              <a:t>Объявляется начало, продолжительность и время окончания экзамена, фиксируется время начала и окончания на доске  ППЭ-05-02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72076" y="3575971"/>
            <a:ext cx="4705276" cy="22103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3.</a:t>
            </a:r>
            <a:r>
              <a:rPr lang="ru-RU" dirty="0">
                <a:solidFill>
                  <a:srgbClr val="006AB3"/>
                </a:solidFill>
              </a:rPr>
              <a:t>Организаторы проверяют правильность заполнения регистрационных полей бланков участниками;</a:t>
            </a:r>
          </a:p>
          <a:p>
            <a:pPr algn="ctr"/>
            <a:r>
              <a:rPr lang="ru-RU" dirty="0">
                <a:solidFill>
                  <a:srgbClr val="006AB3"/>
                </a:solidFill>
              </a:rPr>
              <a:t>проверяют соответствие данных участника в бланке регистрации и документе, удостоверяющем </a:t>
            </a:r>
            <a:r>
              <a:rPr lang="ru-RU" dirty="0" smtClean="0">
                <a:solidFill>
                  <a:srgbClr val="006AB3"/>
                </a:solidFill>
              </a:rPr>
              <a:t>личность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0609" y="4020449"/>
            <a:ext cx="5885645" cy="17658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FF0000"/>
                </a:solidFill>
              </a:rPr>
              <a:t>2. </a:t>
            </a:r>
            <a:r>
              <a:rPr lang="ru-RU" b="1" i="1" dirty="0">
                <a:solidFill>
                  <a:srgbClr val="006AB3"/>
                </a:solidFill>
              </a:rPr>
              <a:t>Вторая часть инструктажа не ранее 10.00:</a:t>
            </a:r>
          </a:p>
          <a:p>
            <a:r>
              <a:rPr lang="ru-RU" dirty="0">
                <a:solidFill>
                  <a:srgbClr val="006AB3"/>
                </a:solidFill>
              </a:rPr>
              <a:t>Демонстрирует целостность упаковки </a:t>
            </a:r>
            <a:r>
              <a:rPr lang="ru-RU" dirty="0" err="1">
                <a:solidFill>
                  <a:srgbClr val="006AB3"/>
                </a:solidFill>
              </a:rPr>
              <a:t>спецпакета</a:t>
            </a:r>
            <a:r>
              <a:rPr lang="ru-RU" dirty="0">
                <a:solidFill>
                  <a:srgbClr val="006AB3"/>
                </a:solidFill>
              </a:rPr>
              <a:t> с ЭМ;</a:t>
            </a:r>
          </a:p>
          <a:p>
            <a:r>
              <a:rPr lang="ru-RU" dirty="0">
                <a:solidFill>
                  <a:srgbClr val="006AB3"/>
                </a:solidFill>
              </a:rPr>
              <a:t>Вскрывает доставочный пакет с ИК (в ППЭ-05-02 фиксируется дата и время)</a:t>
            </a:r>
          </a:p>
          <a:p>
            <a:r>
              <a:rPr lang="ru-RU" dirty="0">
                <a:solidFill>
                  <a:srgbClr val="006AB3"/>
                </a:solidFill>
              </a:rPr>
              <a:t>Организаторы раздают участникам ИК в произвольном порядке.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1575" y="5884955"/>
            <a:ext cx="9018380" cy="961750"/>
          </a:xfrm>
          <a:prstGeom prst="roundRect">
            <a:avLst/>
          </a:prstGeom>
          <a:solidFill>
            <a:srgbClr val="006AB3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7" dirty="0">
                <a:solidFill>
                  <a:schemeClr val="bg1"/>
                </a:solidFill>
              </a:rPr>
              <a:t>Участники экзамена:</a:t>
            </a:r>
          </a:p>
          <a:p>
            <a:pPr algn="ctr"/>
            <a:r>
              <a:rPr lang="ru-RU" sz="1407" dirty="0">
                <a:solidFill>
                  <a:schemeClr val="bg1"/>
                </a:solidFill>
              </a:rPr>
              <a:t> в процессе инструктажа по указанию организатора вскрывают ИК;</a:t>
            </a:r>
          </a:p>
          <a:p>
            <a:pPr algn="ctr"/>
            <a:r>
              <a:rPr lang="ru-RU" sz="1407" dirty="0">
                <a:solidFill>
                  <a:schemeClr val="bg1"/>
                </a:solidFill>
              </a:rPr>
              <a:t> проверяют комплектацию и наличие полиграфического брака;</a:t>
            </a:r>
          </a:p>
          <a:p>
            <a:pPr algn="ctr"/>
            <a:r>
              <a:rPr lang="ru-RU" sz="1407" dirty="0">
                <a:solidFill>
                  <a:schemeClr val="bg1"/>
                </a:solidFill>
              </a:rPr>
              <a:t>Заполняют регистрационные поля бланков.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8352" y="361587"/>
            <a:ext cx="1077544" cy="132431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495585" y="3427922"/>
            <a:ext cx="7469" cy="51776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1"/>
          </p:cNvCxnSpPr>
          <p:nvPr/>
        </p:nvCxnSpPr>
        <p:spPr>
          <a:xfrm>
            <a:off x="6246254" y="4681127"/>
            <a:ext cx="1025822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0043118" y="2905744"/>
            <a:ext cx="2403" cy="67022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1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08" y="249216"/>
            <a:ext cx="10515600" cy="6651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4408" y="914401"/>
            <a:ext cx="5192814" cy="527015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Инструкцию для участника необходимо зачитывать громко и четко.</a:t>
            </a:r>
          </a:p>
          <a:p>
            <a:r>
              <a:rPr lang="ru-RU" dirty="0" smtClean="0"/>
              <a:t>Выделенное курсивом выполнять. </a:t>
            </a:r>
          </a:p>
          <a:p>
            <a:r>
              <a:rPr lang="ru-RU" dirty="0" smtClean="0"/>
              <a:t>Категорически запрещено проводить инструктаж путем пересказа инструкции.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Действия организатора в аудитории </a:t>
            </a:r>
            <a:br>
              <a:rPr lang="ru-RU" sz="4000" b="1" dirty="0"/>
            </a:br>
            <a:r>
              <a:rPr lang="ru-RU" sz="4000" b="1" dirty="0"/>
              <a:t>во время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093" y="1540494"/>
            <a:ext cx="5666703" cy="3642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Во время экзамена организаторы:</a:t>
            </a:r>
          </a:p>
          <a:p>
            <a:pPr marL="268011" indent="-268011">
              <a:buFont typeface="Arial" panose="020B0604020202020204" pitchFamily="34" charset="0"/>
              <a:buChar char="•"/>
            </a:pPr>
            <a:r>
              <a:rPr lang="ru-RU" sz="1600" dirty="0" smtClean="0"/>
              <a:t>Выдают </a:t>
            </a:r>
            <a:r>
              <a:rPr lang="ru-RU" sz="1600" dirty="0"/>
              <a:t>по требованию участника дополнительные бланки №2; </a:t>
            </a:r>
          </a:p>
          <a:p>
            <a:pPr marL="268011" indent="-268011">
              <a:buFont typeface="Arial" panose="020B0604020202020204" pitchFamily="34" charset="0"/>
              <a:buChar char="•"/>
            </a:pPr>
            <a:r>
              <a:rPr lang="ru-RU" sz="1600" dirty="0"/>
              <a:t>Оставляют неиспользованные ИК в аудитории до окончания экзамена;</a:t>
            </a:r>
          </a:p>
          <a:p>
            <a:pPr marL="268011" indent="-268011">
              <a:buFont typeface="Arial" panose="020B0604020202020204" pitchFamily="34" charset="0"/>
              <a:buChar char="•"/>
            </a:pPr>
            <a:r>
              <a:rPr lang="ru-RU" sz="1600" dirty="0"/>
              <a:t>Принимают ЭМ у участников, досрочно завершивших выполнение экз. работы;</a:t>
            </a:r>
          </a:p>
          <a:p>
            <a:pPr marL="268011" indent="-26801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</a:rPr>
              <a:t>За 30 минут и за 5 минут </a:t>
            </a:r>
            <a:r>
              <a:rPr lang="ru-RU" sz="1600" dirty="0"/>
              <a:t>до окончания экзамена информируют участников о времени, оставшемся до конца экзамена;</a:t>
            </a:r>
          </a:p>
          <a:p>
            <a:pPr marL="268011" indent="-268011">
              <a:buFont typeface="Arial" panose="020B0604020202020204" pitchFamily="34" charset="0"/>
              <a:buChar char="•"/>
            </a:pPr>
            <a:r>
              <a:rPr lang="ru-RU" sz="1600" dirty="0"/>
              <a:t>За 15 мин. до окончания пересчитывают неиспользованные, испорченные и(или) имеющие полиграфические дефекты ИК, неиспользованные черновики, отмечают в форме ППЭ-05-02 факты неявки участников на экзамен.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928" y="5175366"/>
            <a:ext cx="9659059" cy="1087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Организаторы обязаны: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sz="1600" dirty="0"/>
              <a:t> Следить за порядком, </a:t>
            </a:r>
            <a:r>
              <a:rPr lang="ru-RU" sz="1600" dirty="0">
                <a:solidFill>
                  <a:schemeClr val="tx1"/>
                </a:solidFill>
              </a:rPr>
              <a:t>следить за состоянием участников и при ухудшении самочувствия направлять участников в сопровождении организаторов вне аудиторий в медицинский пункт</a:t>
            </a:r>
            <a:r>
              <a:rPr lang="ru-RU" sz="1600" dirty="0"/>
              <a:t>;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sz="1600" dirty="0"/>
              <a:t> Не допускать нарушение участниками правил проведения и порядка проведения ГИА.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5797" y="1540493"/>
            <a:ext cx="6001555" cy="3642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Организаторам запрещается:</a:t>
            </a:r>
          </a:p>
          <a:p>
            <a:pPr algn="ctr"/>
            <a:endParaRPr lang="ru-RU" b="1" dirty="0"/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/>
              <a:t> Без уважительной причины покидать аудиторию во время экзамена;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/>
              <a:t> Иметь при себе средства связи; 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/>
              <a:t>оказывать содействие участникам,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  <a:p>
            <a:pPr marL="201008" indent="-201008">
              <a:buFont typeface="Arial" panose="020B0604020202020204" pitchFamily="34" charset="0"/>
              <a:buChar char="•"/>
            </a:pPr>
            <a:r>
              <a:rPr lang="ru-RU" dirty="0"/>
              <a:t>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8540"/>
            <a:ext cx="10049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 аудитории во время экзамена обязательно должны находиться два организатора.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673" y="5183172"/>
            <a:ext cx="2204638" cy="1644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54442">
            <a:off x="10016175" y="5376939"/>
            <a:ext cx="1871634" cy="14509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18794">
            <a:off x="9984282" y="4914219"/>
            <a:ext cx="1871634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9" y="85443"/>
            <a:ext cx="11096223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Возможные ситуации в аудитории во время экзамена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2" y="1392216"/>
            <a:ext cx="969853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УДАЛЕНИЕ В СЛУЧАЕ НАРУШЕНИЯ ПОРЯДКА ПРОВЕДЕНИЯ ГИА:</a:t>
            </a:r>
          </a:p>
          <a:p>
            <a:r>
              <a:rPr lang="ru-RU" sz="2000" dirty="0">
                <a:solidFill>
                  <a:srgbClr val="006AB3"/>
                </a:solidFill>
              </a:rPr>
              <a:t>оформление членом ГЭК акта об удалении участника (форма ППЭ-21)</a:t>
            </a:r>
          </a:p>
          <a:p>
            <a:r>
              <a:rPr lang="ru-RU" sz="2000" dirty="0">
                <a:solidFill>
                  <a:srgbClr val="006AB3"/>
                </a:solidFill>
              </a:rPr>
              <a:t>Отметка и подпись организатора в бланке регистрации </a:t>
            </a:r>
          </a:p>
          <a:p>
            <a:r>
              <a:rPr lang="ru-RU" sz="2000" dirty="0">
                <a:solidFill>
                  <a:srgbClr val="006AB3"/>
                </a:solidFill>
              </a:rPr>
              <a:t>Отражение факта удаления    и  подпись участника в форме ППЭ-05-02</a:t>
            </a:r>
          </a:p>
          <a:p>
            <a:pPr marL="0" indent="0">
              <a:buNone/>
            </a:pPr>
            <a:endParaRPr lang="ru-RU" sz="2000" dirty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ДОСРОЧНОЕ ЗАВЕРШЕНИЕ ЭКЗАМЕНА ПО УВАЖИТЕЛЬНОЙ ПРИЧИНЕ:</a:t>
            </a:r>
          </a:p>
          <a:p>
            <a:r>
              <a:rPr lang="ru-RU" sz="2000" dirty="0">
                <a:solidFill>
                  <a:srgbClr val="006AB3"/>
                </a:solidFill>
              </a:rPr>
              <a:t>оформление членом ГЭК акта об удалении участника (форма ППЭ-22)</a:t>
            </a:r>
          </a:p>
          <a:p>
            <a:r>
              <a:rPr lang="ru-RU" sz="2000" dirty="0">
                <a:solidFill>
                  <a:srgbClr val="006AB3"/>
                </a:solidFill>
              </a:rPr>
              <a:t>Отметка и подпись организатора в бланке регистрации </a:t>
            </a:r>
          </a:p>
          <a:p>
            <a:r>
              <a:rPr lang="ru-RU" sz="2000" dirty="0">
                <a:solidFill>
                  <a:srgbClr val="006AB3"/>
                </a:solidFill>
              </a:rPr>
              <a:t>Отражение факта удаления и подпись участника в форме ППЭ-05-02</a:t>
            </a:r>
          </a:p>
          <a:p>
            <a:endParaRPr lang="ru-RU" sz="2000" dirty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АПЕЛЛЯЦИЯ О НАРУШЕНИИ УСТАНОВЛЕННОГО ПОРЯДКА ПРОВЕДЕНИЯ ГИА-9:</a:t>
            </a:r>
          </a:p>
          <a:p>
            <a:r>
              <a:rPr lang="ru-RU" sz="2000" dirty="0">
                <a:solidFill>
                  <a:srgbClr val="006AB3"/>
                </a:solidFill>
              </a:rPr>
              <a:t>Подается до выхода из ППЭ</a:t>
            </a:r>
          </a:p>
          <a:p>
            <a:r>
              <a:rPr lang="ru-RU" sz="2000" dirty="0">
                <a:solidFill>
                  <a:srgbClr val="006AB3"/>
                </a:solidFill>
              </a:rPr>
              <a:t>Заполняются формы ППЭ-02, ППЭ-03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6368" y="2166408"/>
            <a:ext cx="1175764" cy="118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4" y="4329665"/>
            <a:ext cx="1694604" cy="1270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70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920" y="119114"/>
            <a:ext cx="7194019" cy="886493"/>
          </a:xfrm>
        </p:spPr>
        <p:txBody>
          <a:bodyPr>
            <a:normAutofit/>
          </a:bodyPr>
          <a:lstStyle/>
          <a:p>
            <a:r>
              <a:rPr lang="ru-RU" sz="4000" b="1" dirty="0"/>
              <a:t>Удаление участника ГИА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1959" y="882536"/>
            <a:ext cx="4140816" cy="5975464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8941" y="2024451"/>
            <a:ext cx="2975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форма ППЭ-21 </a:t>
            </a:r>
          </a:p>
          <a:p>
            <a:pPr algn="ctr"/>
            <a:r>
              <a:rPr lang="ru-RU" sz="2000" b="1" dirty="0"/>
              <a:t>«Акт об удалении участника ГИА»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16600" y="1739064"/>
            <a:ext cx="4200144" cy="18942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Акт составляется членом ГЭК совместно с ответственным организатором в аудитории и руководителем ППЭ 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03655" y="5022096"/>
            <a:ext cx="4426033" cy="13658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Член ГЭК осуществляет контроль наличия соответствующих отметок в бланках регистрации таких участников ОГЭ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72777" y="3870268"/>
            <a:ext cx="4043967" cy="979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Организатор ставит в соответствующем поле бланка участника ГИА необходимую отметку</a:t>
            </a:r>
          </a:p>
        </p:txBody>
      </p:sp>
    </p:spTree>
    <p:extLst>
      <p:ext uri="{BB962C8B-B14F-4D97-AF65-F5344CB8AC3E}">
        <p14:creationId xmlns:p14="http://schemas.microsoft.com/office/powerpoint/2010/main" val="27788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30" y="180414"/>
            <a:ext cx="9696384" cy="886493"/>
          </a:xfrm>
        </p:spPr>
        <p:txBody>
          <a:bodyPr>
            <a:noAutofit/>
          </a:bodyPr>
          <a:lstStyle/>
          <a:p>
            <a:r>
              <a:rPr lang="ru-RU" sz="4000" b="1" dirty="0"/>
              <a:t>Досрочное завершение экзамена участником ГИА по объективным причинам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9512" y="1263260"/>
            <a:ext cx="3973716" cy="5575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473294"/>
            <a:ext cx="3064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форма ППЭ-22 </a:t>
            </a:r>
          </a:p>
          <a:p>
            <a:pPr algn="ctr"/>
            <a:r>
              <a:rPr lang="ru-RU" sz="2000" b="1" dirty="0"/>
              <a:t>«Акт о досрочном завершении экзамена по объективным причинам»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07987" y="1473294"/>
            <a:ext cx="2784521" cy="24131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член ГЭК и медицинский работник составляют акт о досрочном завершении экзамена </a:t>
            </a:r>
            <a:br>
              <a:rPr lang="ru-RU" dirty="0"/>
            </a:br>
            <a:r>
              <a:rPr lang="ru-RU" dirty="0"/>
              <a:t>по объективным причинам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55186" y="5097872"/>
            <a:ext cx="4676084" cy="1399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Член ГЭК осуществляет контроль наличия соответствующих отметок в бланках регистрации таких участников ОГЭ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07987" y="4002363"/>
            <a:ext cx="3837545" cy="979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Организатор ставит в соответствующем поле бланка участника ГИА необходимую отметку</a:t>
            </a:r>
          </a:p>
        </p:txBody>
      </p:sp>
    </p:spTree>
    <p:extLst>
      <p:ext uri="{BB962C8B-B14F-4D97-AF65-F5344CB8AC3E}">
        <p14:creationId xmlns:p14="http://schemas.microsoft.com/office/powerpoint/2010/main" val="23305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02" y="365125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Образцы бланков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2" y="1004552"/>
            <a:ext cx="3530198" cy="57439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04" y="1004551"/>
            <a:ext cx="3822088" cy="5743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97" y="1094704"/>
            <a:ext cx="3997431" cy="5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Выдача дополнительных </a:t>
            </a:r>
            <a:r>
              <a:rPr lang="ru-RU" dirty="0"/>
              <a:t>бланков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32" y="1206518"/>
            <a:ext cx="3858536" cy="54573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9" y="1206518"/>
            <a:ext cx="3999323" cy="565148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4391696" y="2292439"/>
            <a:ext cx="122349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 rot="6221184">
            <a:off x="3274985" y="1571855"/>
            <a:ext cx="100520" cy="1036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50232" y="1721626"/>
            <a:ext cx="3723716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экзамена полностью заполнил лист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и лист 2 бланка ответов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 должен: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убедиться, чтобы обе стороны основного листа (бланка) ответов № 2 на задания с развернутым ответом полностью заполнены;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выдать по просьбе участника ГИА дополнительный лист (бланк) ответов №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на задания с развернутым ответом;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привязать выданный бланк к предыдущим бланкам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0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269" y="230213"/>
            <a:ext cx="8526641" cy="10257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Документы, регламентирующие проведение ГИА-9 в 2024 г.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269" y="1255998"/>
            <a:ext cx="11034010" cy="5324683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приказ </a:t>
            </a:r>
            <a:r>
              <a:rPr lang="ru-RU" sz="2200" dirty="0" err="1"/>
              <a:t>Минпросвещения</a:t>
            </a:r>
            <a:r>
              <a:rPr lang="ru-RU" sz="2200" dirty="0"/>
              <a:t> России и </a:t>
            </a:r>
            <a:r>
              <a:rPr lang="ru-RU" sz="2200" dirty="0" err="1"/>
              <a:t>Рособрнадзора</a:t>
            </a:r>
            <a:r>
              <a:rPr lang="ru-RU" sz="2200" dirty="0"/>
              <a:t> от </a:t>
            </a:r>
            <a:r>
              <a:rPr lang="ru-RU" sz="2200" dirty="0" smtClean="0"/>
              <a:t>04.04.2023 </a:t>
            </a:r>
            <a:r>
              <a:rPr lang="ru-RU" sz="2200" dirty="0"/>
              <a:t>№ </a:t>
            </a:r>
            <a:r>
              <a:rPr lang="ru-RU" sz="2200" dirty="0" smtClean="0"/>
              <a:t>232/551 ≪</a:t>
            </a:r>
            <a:r>
              <a:rPr lang="ru-RU" sz="2200" dirty="0"/>
              <a:t>Об утверждении Порядка проведения государственной итоговой </a:t>
            </a:r>
            <a:r>
              <a:rPr lang="ru-RU" sz="2200" dirty="0" smtClean="0"/>
              <a:t>аттестации по </a:t>
            </a:r>
            <a:r>
              <a:rPr lang="ru-RU" sz="2200" dirty="0"/>
              <a:t>образовательным программам основного общего образования≫ </a:t>
            </a:r>
            <a:endParaRPr lang="ru-RU" sz="2200" dirty="0" smtClean="0"/>
          </a:p>
          <a:p>
            <a:pPr algn="just"/>
            <a:r>
              <a:rPr lang="ru-RU" sz="2200" dirty="0" smtClean="0"/>
              <a:t>Приложение к письму </a:t>
            </a:r>
            <a:r>
              <a:rPr lang="ru-RU" sz="2200" dirty="0" err="1" smtClean="0"/>
              <a:t>Рособрнадзора</a:t>
            </a:r>
            <a:r>
              <a:rPr lang="ru-RU" sz="2200" dirty="0" smtClean="0"/>
              <a:t> от 16.01.2023 г. № 04-4 «Методические рекомендации по </a:t>
            </a:r>
            <a:r>
              <a:rPr lang="ru-RU" sz="2200" dirty="0"/>
              <a:t>подготовке и проведению государственной </a:t>
            </a:r>
            <a:r>
              <a:rPr lang="ru-RU" sz="2200" dirty="0" smtClean="0"/>
              <a:t>итоговой аттестации </a:t>
            </a:r>
            <a:r>
              <a:rPr lang="ru-RU" sz="2200" dirty="0"/>
              <a:t>по образовательным программам </a:t>
            </a:r>
            <a:r>
              <a:rPr lang="ru-RU" sz="2200" dirty="0" smtClean="0"/>
              <a:t>основного общего </a:t>
            </a:r>
            <a:r>
              <a:rPr lang="ru-RU" sz="2200" dirty="0"/>
              <a:t>образования в </a:t>
            </a:r>
            <a:r>
              <a:rPr lang="ru-RU" sz="2200" dirty="0" smtClean="0"/>
              <a:t>2024 году»</a:t>
            </a:r>
          </a:p>
          <a:p>
            <a:pPr algn="just"/>
            <a:r>
              <a:rPr lang="ru-RU" sz="2200" dirty="0" smtClean="0"/>
              <a:t>Приложение 2 к письму </a:t>
            </a:r>
            <a:r>
              <a:rPr lang="ru-RU" sz="2200" dirty="0" err="1" smtClean="0"/>
              <a:t>Рособрнадзора</a:t>
            </a:r>
            <a:r>
              <a:rPr lang="ru-RU" sz="2200" dirty="0" smtClean="0"/>
              <a:t> от 06.02.2023 г. № 04-28 «Методические </a:t>
            </a:r>
            <a:r>
              <a:rPr lang="ru-RU" sz="2200" dirty="0"/>
              <a:t>рекомендации </a:t>
            </a:r>
            <a:r>
              <a:rPr lang="ru-RU" sz="2200" dirty="0" smtClean="0"/>
              <a:t>по </a:t>
            </a:r>
            <a:r>
              <a:rPr lang="ru-RU" sz="2200" dirty="0"/>
              <a:t>организации и проведению государственной итоговой аттестации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здоровья, детей-инвалидов и инвалидов </a:t>
            </a:r>
            <a:r>
              <a:rPr lang="ru-RU" sz="2200" dirty="0" smtClean="0"/>
              <a:t>в 2024 году»</a:t>
            </a:r>
          </a:p>
          <a:p>
            <a:pPr algn="just"/>
            <a:r>
              <a:rPr lang="ru-RU" sz="2200" dirty="0" smtClean="0">
                <a:solidFill>
                  <a:srgbClr val="FF0000"/>
                </a:solidFill>
              </a:rPr>
              <a:t>Приказ МОН </a:t>
            </a:r>
            <a:r>
              <a:rPr lang="ru-RU" sz="2200" dirty="0" err="1" smtClean="0">
                <a:solidFill>
                  <a:srgbClr val="FF0000"/>
                </a:solidFill>
              </a:rPr>
              <a:t>РСО-Алания</a:t>
            </a:r>
            <a:r>
              <a:rPr lang="ru-RU" sz="2200" dirty="0" smtClean="0">
                <a:solidFill>
                  <a:srgbClr val="FF0000"/>
                </a:solidFill>
              </a:rPr>
              <a:t> №236 от 27 марта 2024 г. «Об утверждении положения об организации и проведении государственной итоговой аттестации по образовательным программам основного общего образования на территории Республики Северная Осетия-Алания в 2024 году»</a:t>
            </a: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623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Регистрация в аудитории </a:t>
            </a:r>
            <a:r>
              <a:rPr lang="ru-RU" sz="4000" dirty="0" smtClean="0">
                <a:solidFill>
                  <a:srgbClr val="FF0000"/>
                </a:solidFill>
              </a:rPr>
              <a:t>выданных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ДБО2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604" y="2091955"/>
            <a:ext cx="92501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08" y="118779"/>
            <a:ext cx="10444089" cy="1325563"/>
          </a:xfrm>
          <a:noFill/>
        </p:spPr>
        <p:txBody>
          <a:bodyPr>
            <a:noAutofit/>
          </a:bodyPr>
          <a:lstStyle/>
          <a:p>
            <a:r>
              <a:rPr lang="ru-RU" altLang="ru-RU" sz="2800" b="1" dirty="0" smtClean="0"/>
              <a:t>ВЫХОД УЧАСТНИКА ИЗ аудитории: работа </a:t>
            </a:r>
            <a:r>
              <a:rPr lang="ru-RU" altLang="ru-RU" sz="2800" b="1" dirty="0"/>
              <a:t>с формой </a:t>
            </a:r>
            <a:r>
              <a:rPr lang="ru-RU" altLang="ru-RU" sz="2800" b="1" dirty="0" smtClean="0"/>
              <a:t>ППЭ-12-04-МАШ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 </a:t>
            </a:r>
            <a:r>
              <a:rPr lang="ru-RU" altLang="ru-RU" sz="2800" b="1" dirty="0"/>
              <a:t>«Ведомость учета времени отсутствия участников экзамена в аудитории»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204720" y="4444465"/>
            <a:ext cx="7173420" cy="22322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marL="285699" indent="-285699">
              <a:buFont typeface="Arial" pitchFamily="34" charset="0"/>
              <a:buChar char="•"/>
            </a:pPr>
            <a:endParaRPr lang="ru-RU" sz="1400" dirty="0">
              <a:solidFill>
                <a:srgbClr val="025B94"/>
              </a:solidFill>
              <a:latin typeface="Arial" pitchFamily="34" charset="0"/>
              <a:cs typeface="Arial" pitchFamily="34" charset="0"/>
            </a:endParaRPr>
          </a:p>
          <a:p>
            <a:pPr marL="285699" indent="-285699" algn="just">
              <a:buFont typeface="Wingdings" charset="2"/>
              <a:buChar char="ü"/>
            </a:pPr>
            <a:r>
              <a:rPr lang="ru-RU" sz="14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Организаторы в аудитории фиксируют каждый выход участника экзамена из аудитории в ведомости учёта времени отсутствия участников экзамена в аудитории                                       в форме ППЭ-12-04-МАШ .</a:t>
            </a:r>
          </a:p>
          <a:p>
            <a:pPr marL="285699" indent="-285699" algn="just">
              <a:buFont typeface="Wingdings" charset="2"/>
              <a:buChar char="ü"/>
            </a:pPr>
            <a:r>
              <a:rPr lang="ru-RU" sz="14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Если один и тот же участник экзамена выходит несколько раз, то каждый его выход фиксируется в ведомости в новой строке.</a:t>
            </a:r>
          </a:p>
          <a:p>
            <a:pPr marL="285699" indent="-285699" algn="just">
              <a:buFont typeface="Wingdings" charset="2"/>
              <a:buChar char="ü"/>
            </a:pPr>
            <a:r>
              <a:rPr lang="ru-RU" sz="14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При нехватке места на одном листе записи продолжаются </a:t>
            </a:r>
            <a:br>
              <a:rPr lang="ru-RU" sz="14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на следующем листе (выдаётся  в Штабе ППЭ по схеме, установленной руководителем ППЭ</a:t>
            </a:r>
            <a:r>
              <a:rPr lang="ru-RU" sz="1200" b="1" dirty="0">
                <a:solidFill>
                  <a:srgbClr val="025B94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400" b="1" dirty="0">
              <a:solidFill>
                <a:srgbClr val="025B94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331095" y="1389639"/>
            <a:ext cx="2645915" cy="37359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Образец заполнения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3982" t="13101" r="42961" b="1938"/>
          <a:stretch>
            <a:fillRect/>
          </a:stretch>
        </p:blipFill>
        <p:spPr bwMode="auto">
          <a:xfrm>
            <a:off x="125090" y="1389639"/>
            <a:ext cx="4079630" cy="5679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Группа 11"/>
          <p:cNvGrpSpPr/>
          <p:nvPr/>
        </p:nvGrpSpPr>
        <p:grpSpPr>
          <a:xfrm>
            <a:off x="4418359" y="1780733"/>
            <a:ext cx="5708393" cy="2599173"/>
            <a:chOff x="3275857" y="1765931"/>
            <a:chExt cx="5708393" cy="2599173"/>
          </a:xfrm>
        </p:grpSpPr>
        <p:pic>
          <p:nvPicPr>
            <p:cNvPr id="59397" name="Picture 5" descr="Картинки по запросу ппэ 12-04 маш егэ 201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" t="23609" r="2488" b="17293"/>
            <a:stretch/>
          </p:blipFill>
          <p:spPr bwMode="auto">
            <a:xfrm>
              <a:off x="3275857" y="1765931"/>
              <a:ext cx="5708393" cy="2599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433537" y="2160039"/>
              <a:ext cx="46679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Arial" pitchFamily="34" charset="0"/>
                  <a:cs typeface="Arial" pitchFamily="34" charset="0"/>
                </a:rPr>
                <a:t>2019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5542" t="43749" r="34592" b="51646"/>
            <a:stretch>
              <a:fillRect/>
            </a:stretch>
          </p:blipFill>
          <p:spPr bwMode="auto">
            <a:xfrm>
              <a:off x="4211960" y="2636912"/>
              <a:ext cx="3960440" cy="20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7636" t="25328" r="30707" b="71218"/>
            <a:stretch>
              <a:fillRect/>
            </a:stretch>
          </p:blipFill>
          <p:spPr bwMode="auto">
            <a:xfrm>
              <a:off x="7884368" y="1916832"/>
              <a:ext cx="86409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691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8543" y="3011360"/>
            <a:ext cx="1333030" cy="11252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31548" cy="107065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Завершение </a:t>
            </a:r>
            <a:r>
              <a:rPr lang="ru-RU" sz="4000" b="1" dirty="0" smtClean="0"/>
              <a:t>экзамена.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Действия организаторов в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46" y="1411593"/>
            <a:ext cx="1018029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Организатор объявляет об окончании экзамена в центре видимости камеры видеонаблюдения;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Производит сбор ЭМ.</a:t>
            </a:r>
          </a:p>
          <a:p>
            <a:pPr marL="893369" indent="-416905"/>
            <a:r>
              <a:rPr lang="ru-RU" sz="2000" dirty="0"/>
              <a:t>В возвратный доставочный пакет упаковывает бланки участников (в том числе доп. бланки ответов № 2</a:t>
            </a:r>
            <a:r>
              <a:rPr lang="ru-RU" sz="2000" dirty="0" smtClean="0"/>
              <a:t>). </a:t>
            </a:r>
          </a:p>
          <a:p>
            <a:pPr marL="893369" indent="-416905"/>
            <a:r>
              <a:rPr lang="ru-RU" sz="2000" dirty="0" smtClean="0"/>
              <a:t>В возвратный доставочный пакет КИМ участников;</a:t>
            </a:r>
          </a:p>
          <a:p>
            <a:pPr marL="893369" indent="-416905"/>
            <a:r>
              <a:rPr lang="ru-RU" sz="2000" dirty="0" smtClean="0"/>
              <a:t>Неиспользованные </a:t>
            </a:r>
            <a:r>
              <a:rPr lang="ru-RU" sz="2000" dirty="0"/>
              <a:t>материалы: доставочные пакеты с ИК, ИК, дополнительные бланки ответов №2, черновики;</a:t>
            </a:r>
          </a:p>
          <a:p>
            <a:pPr marL="893369" indent="-416905"/>
            <a:r>
              <a:rPr lang="ru-RU" sz="2000" dirty="0"/>
              <a:t>ИК, испорченные или имеющие полиграфические дефекты; </a:t>
            </a:r>
          </a:p>
          <a:p>
            <a:pPr marL="893369" indent="-416905"/>
            <a:r>
              <a:rPr lang="ru-RU" sz="2000" dirty="0" smtClean="0"/>
              <a:t>В </a:t>
            </a:r>
            <a:r>
              <a:rPr lang="ru-RU" sz="2000" dirty="0"/>
              <a:t>отдельный </a:t>
            </a:r>
            <a:r>
              <a:rPr lang="ru-RU" sz="2000" dirty="0" smtClean="0"/>
              <a:t>файл  </a:t>
            </a:r>
            <a:r>
              <a:rPr lang="ru-RU" sz="2000" dirty="0"/>
              <a:t>упаковывает использованные черновики участников;</a:t>
            </a:r>
          </a:p>
          <a:p>
            <a:pPr marL="893369" indent="-416905"/>
            <a:r>
              <a:rPr lang="ru-RU" sz="2000" dirty="0"/>
              <a:t>Формы, протоколы, служебные записки, заполненные в аудитории.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5438583"/>
            <a:ext cx="11296357" cy="7479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Организатор в аудитории: демонстрирует запечатанные возвратные пакеты с ЭМ участников ОГЭ; объявляет на видеокамеру все данные протокола ППЭ-05-02 (предмет, кол-во участников, ЭМ, время и др.)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0403" y="6186568"/>
            <a:ext cx="8078663" cy="754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41" b="1" dirty="0">
                <a:solidFill>
                  <a:srgbClr val="006AB3"/>
                </a:solidFill>
              </a:rPr>
              <a:t>Организаторы покидают ППЭ после передачи всех ЭМ руководителю ППЭ и с разрешения руководителя ППЭ. </a:t>
            </a:r>
          </a:p>
        </p:txBody>
      </p:sp>
    </p:spTree>
    <p:extLst>
      <p:ext uri="{BB962C8B-B14F-4D97-AF65-F5344CB8AC3E}">
        <p14:creationId xmlns:p14="http://schemas.microsoft.com/office/powerpoint/2010/main" val="6016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263" y="310810"/>
            <a:ext cx="9144000" cy="75233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Упаковка материалов в аудитории ППЭ ОГЭ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89050"/>
            <a:ext cx="4767263" cy="556895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96629"/>
              </p:ext>
            </p:extLst>
          </p:nvPr>
        </p:nvGraphicFramePr>
        <p:xfrm>
          <a:off x="5899928" y="3974475"/>
          <a:ext cx="4441807" cy="1810575"/>
        </p:xfrm>
        <a:graphic>
          <a:graphicData uri="http://schemas.openxmlformats.org/drawingml/2006/table">
            <a:tbl>
              <a:tblPr firstRow="1" firstCol="1" bandRow="1"/>
              <a:tblGrid>
                <a:gridCol w="4441807">
                  <a:extLst>
                    <a:ext uri="{9D8B030D-6E8A-4147-A177-3AD203B41FA5}">
                      <a16:colId xmlns:a16="http://schemas.microsoft.com/office/drawing/2014/main" xmlns="" val="3269655748"/>
                    </a:ext>
                  </a:extLst>
                </a:gridCol>
              </a:tblGrid>
              <a:tr h="181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335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Дата_________________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335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Предмет_____________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335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ППЭ_________________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335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Аудитория____________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1924166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587042" y="2128269"/>
            <a:ext cx="626832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</a:tabLst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Использованные черновики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упаковываются в файл и вкладывается бирка!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cap="all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Особенности </a:t>
            </a:r>
            <a:r>
              <a:rPr lang="ru-RU" sz="4000" cap="all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проведения ОГЭ </a:t>
            </a:r>
          </a:p>
          <a:p>
            <a:pPr marL="0" indent="0" algn="ctr">
              <a:buNone/>
            </a:pPr>
            <a:r>
              <a:rPr lang="ru-RU" sz="4000" cap="all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по </a:t>
            </a:r>
            <a:r>
              <a:rPr lang="ru-RU" sz="4000" cap="all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отдельным учебным предметам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2" y="4333809"/>
            <a:ext cx="2439205" cy="238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651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Особенности организации и проведения ОГЭ по </a:t>
            </a:r>
            <a:r>
              <a:rPr lang="ru-RU" b="1" dirty="0" smtClean="0">
                <a:solidFill>
                  <a:srgbClr val="FF0000"/>
                </a:solidFill>
              </a:rPr>
              <a:t>русскому языку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017" y="1246075"/>
            <a:ext cx="11164910" cy="54380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Каждая </a:t>
            </a:r>
            <a:r>
              <a:rPr lang="ru-RU" dirty="0"/>
              <a:t>аудитория для проведения ОГЭ по русскому языку должна быть </a:t>
            </a:r>
            <a:r>
              <a:rPr lang="ru-RU" dirty="0" smtClean="0"/>
              <a:t>оснащена средствами воспроизведения аудиозаписи.  </a:t>
            </a:r>
          </a:p>
          <a:p>
            <a:r>
              <a:rPr lang="ru-RU" dirty="0" smtClean="0"/>
              <a:t>Технические </a:t>
            </a:r>
            <a:r>
              <a:rPr lang="ru-RU" dirty="0"/>
              <a:t>специалисты или организаторы в аудитории настраивают средство воспроизведения аудиозаписи так, чтобы было слышно всем участникам экзамена. </a:t>
            </a:r>
            <a:r>
              <a:rPr lang="ru-RU" dirty="0">
                <a:solidFill>
                  <a:srgbClr val="FF0000"/>
                </a:solidFill>
              </a:rPr>
              <a:t>Аудиозапись прослушивается участниками экзамена дважды с перерывом в 5-6 минут. Во время прослушивания текста участникам ГИА разрешается делать записи на черновиках. После повторного прослушивания участники ГИА приступают к написанию изложения. Организаторы в аудитории отключают средство воспроизведения аудиозаписи.</a:t>
            </a:r>
          </a:p>
          <a:p>
            <a:r>
              <a:rPr lang="ru-RU" dirty="0"/>
              <a:t>В аудитории участникам экзамена предоставляются орфографические словари, позволяющие устанавливать нормативное написание слов, и которыми участники экзамена пользуются при выполнении всех частей работы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355" y="3687556"/>
            <a:ext cx="1553966" cy="14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31558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Особенности организации и проведения ОГЭ по </a:t>
            </a:r>
            <a:r>
              <a:rPr lang="ru-RU" b="1" dirty="0">
                <a:solidFill>
                  <a:srgbClr val="FF0000"/>
                </a:solidFill>
              </a:rPr>
              <a:t>литературе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017" y="1246075"/>
            <a:ext cx="10527808" cy="543805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выполнении заданий всех частей экзаменационной работы участник экзамена имеет право пользоваться орфографическим словарем, полными текстами художественных произведений, а также сборниками лирики (Список произведений, по которым могут формулироваться задания КИМ ОГЭ по литературе ОГЭ, представлен в Спецификации КИМ для проведения в 2022 ОГЭ по литературе).</a:t>
            </a:r>
          </a:p>
          <a:p>
            <a:r>
              <a:rPr lang="ru-RU" dirty="0"/>
              <a:t>Художественные тексты не предоставляются индивидуально каждому участнику экзамена. Участники экзамена по мере необходимости работают с текстами за отдельными столами, на которых находятся нужные книги. При проведении экзамена необходимо подготовить книги в нескольких экземплярах для каждой аудитории (в зависимости от наполнения). Книги следует подготовить таким образом, чтобы у участника экзамена отсутствовала возможность работать с комментариями и вступительными статьями к художественным текстам (если таковые имеются). Организатор обеспечивает равные условия доступа к художественным текстам для всех участников экзамена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4259" y="4928656"/>
            <a:ext cx="2112239" cy="17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595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Особенности организации и проведения ОГЭ по </a:t>
            </a:r>
            <a:r>
              <a:rPr lang="ru-RU" b="1" dirty="0">
                <a:solidFill>
                  <a:srgbClr val="FF0000"/>
                </a:solidFill>
              </a:rPr>
              <a:t>физике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1085"/>
            <a:ext cx="10647484" cy="5632035"/>
          </a:xfrm>
        </p:spPr>
        <p:txBody>
          <a:bodyPr>
            <a:normAutofit/>
          </a:bodyPr>
          <a:lstStyle/>
          <a:p>
            <a:r>
              <a:rPr lang="ru-RU" dirty="0"/>
              <a:t>Экзамен проводится в кабинетах физики. При необходимости можно использовать другие кабинеты, отвечающие требованиям безопасности труда при выполнении экспериментального задания экзаменационной работы. На экзамене в каждой аудитории присутствует специалист по проведению инструктажа и обеспечению лабораторных работ, прошедший соответствующую подготовку, который проводит перед экзаменом инструктаж по технике безопасности и следит за соблюдением правил безопасности труда во время работы участников экзамена с лабораторным оборудованием.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359" y="5068688"/>
            <a:ext cx="1602641" cy="17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72" y="352246"/>
            <a:ext cx="88080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Особенности организации и проведения ОГЭ по </a:t>
            </a:r>
            <a:r>
              <a:rPr lang="ru-RU" b="1" dirty="0" smtClean="0">
                <a:solidFill>
                  <a:srgbClr val="FF0000"/>
                </a:solidFill>
              </a:rPr>
              <a:t>иностранному языку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336" y="1458082"/>
            <a:ext cx="9895449" cy="5116088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/>
              <a:t>Письменная часть</a:t>
            </a:r>
          </a:p>
          <a:p>
            <a:r>
              <a:rPr lang="ru-RU" dirty="0"/>
              <a:t>Каждая аудитория для проведения письменной части ОГЭ по иностранным языкам должна быть оснащена техническим средством, обеспечивающим качественное воспроизведение аудиозаписей для выполнения заданий раздела 1 «Задания по </a:t>
            </a:r>
            <a:r>
              <a:rPr lang="ru-RU" dirty="0" err="1"/>
              <a:t>аудированию</a:t>
            </a:r>
            <a:r>
              <a:rPr lang="ru-RU" dirty="0"/>
              <a:t>».</a:t>
            </a:r>
          </a:p>
          <a:p>
            <a:r>
              <a:rPr lang="ru-RU" dirty="0"/>
              <a:t>Технические специалисты или организаторы в аудитории настраивают средство воспроизведения аудиозаписи так, чтобы было слышно всем участникам экзамена. </a:t>
            </a:r>
            <a:r>
              <a:rPr lang="ru-RU" dirty="0">
                <a:solidFill>
                  <a:srgbClr val="FF0000"/>
                </a:solidFill>
              </a:rPr>
              <a:t>Длительность звучания текста для </a:t>
            </a:r>
            <a:r>
              <a:rPr lang="ru-RU" dirty="0" err="1">
                <a:solidFill>
                  <a:srgbClr val="FF0000"/>
                </a:solidFill>
              </a:rPr>
              <a:t>аудирования</a:t>
            </a:r>
            <a:r>
              <a:rPr lang="ru-RU" dirty="0">
                <a:solidFill>
                  <a:srgbClr val="FF0000"/>
                </a:solidFill>
              </a:rPr>
              <a:t> – 1,5–2 минуты. В аудиозаписи все тексты звучат дважды. Остановка и повторное воспроизведение аудиозаписи запрещаются. </a:t>
            </a:r>
            <a:r>
              <a:rPr lang="ru-RU" dirty="0"/>
              <a:t>Во время </a:t>
            </a:r>
            <a:r>
              <a:rPr lang="ru-RU" dirty="0" err="1"/>
              <a:t>аудирования</a:t>
            </a:r>
            <a:r>
              <a:rPr lang="ru-RU" dirty="0"/>
              <a:t> участники экзамена не могут задавать вопросы или выходить из аудитории, так как шум может нарушить процедуру проведения экзамена. После окончания воспроизведения записи участники экзамена приступают к выполнению экзаменационной работы.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673" y="5117195"/>
            <a:ext cx="1599351" cy="14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32" y="34084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Особенности организации и проведения ОГЭ по </a:t>
            </a:r>
            <a:r>
              <a:rPr lang="ru-RU" sz="3600" b="1" dirty="0" smtClean="0">
                <a:solidFill>
                  <a:srgbClr val="FF0000"/>
                </a:solidFill>
              </a:rPr>
              <a:t>иностранному языку</a:t>
            </a:r>
            <a:endParaRPr lang="ru-RU" sz="36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80" y="2519217"/>
            <a:ext cx="7502831" cy="4220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668" y="4031358"/>
            <a:ext cx="2764575" cy="1537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9734" y="5850646"/>
            <a:ext cx="3411275" cy="34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41" b="1" dirty="0">
                <a:solidFill>
                  <a:srgbClr val="E2001A"/>
                </a:solidFill>
              </a:rPr>
              <a:t>Рабочее место участника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59" y="4096175"/>
            <a:ext cx="533214" cy="533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45" y="4182676"/>
            <a:ext cx="1369978" cy="1369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29" y="4975985"/>
            <a:ext cx="535006" cy="458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446" y="2882685"/>
            <a:ext cx="1812032" cy="1007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462" y="2933090"/>
            <a:ext cx="543543" cy="5401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8120" y="3103343"/>
            <a:ext cx="1790684" cy="34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41" b="1" dirty="0">
                <a:solidFill>
                  <a:srgbClr val="E2001A"/>
                </a:solidFill>
              </a:rPr>
              <a:t> Организатор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665" y="3999213"/>
            <a:ext cx="2764575" cy="15376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46" y="4096175"/>
            <a:ext cx="533214" cy="533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64" y="4064073"/>
            <a:ext cx="1369978" cy="13699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824" y="4824292"/>
            <a:ext cx="535006" cy="45806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87119" y="1560459"/>
            <a:ext cx="1051211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u="sng" dirty="0"/>
              <a:t>Устная часть 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Аудитории для проведения устной части экзамена должны быть оснащены компьютерами</a:t>
            </a:r>
            <a:r>
              <a:rPr lang="ru-RU" sz="2000" spc="3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000" spc="3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специальным</a:t>
            </a:r>
            <a:r>
              <a:rPr lang="ru-RU" sz="2000" spc="3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программным</a:t>
            </a:r>
            <a:r>
              <a:rPr lang="ru-RU" sz="2000" spc="3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обеспечением,</a:t>
            </a:r>
            <a:r>
              <a:rPr lang="ru-RU" sz="2000" spc="3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3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</a:t>
            </a:r>
            <a:r>
              <a:rPr lang="ru-RU" sz="2000" spc="3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гарнитурами</a:t>
            </a:r>
            <a:r>
              <a:rPr lang="ru-RU" sz="2000" spc="3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встроенными микрофонами. 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3774" y="-25928"/>
            <a:ext cx="2298226" cy="13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1287" y="508242"/>
            <a:ext cx="5796439" cy="9039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Общие принципы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236" y="1740571"/>
            <a:ext cx="1136205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2400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2400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учебному</a:t>
            </a:r>
            <a:r>
              <a:rPr lang="ru-RU" sz="2400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lang="ru-RU" sz="2400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sz="2400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организаторов</a:t>
            </a:r>
            <a:r>
              <a:rPr lang="ru-RU" sz="2400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ru-RU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входят специалисты по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данному учебному предмету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образовательных организаций, привлекаемые к проведению ГИА в качестве организаторов в аудитории, по месту работы информируются под подпись о сроках, местах и порядке проведения ГИА, в том числе о ведении в ППЭ и аудиториях видеозаписи, об основаниях для удаления из ППЭ, о применении мер дисциплинарного и административного воздействия в отношении лиц, привлекаемых к проведению ГИА и нарушивших установленный порядок проведения ГИА.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Устанавливается персональная ответственность  руководителей органов местного самоуправления, осуществляющих управление в сфере образования и руководителей образовательных организаций</a:t>
            </a:r>
          </a:p>
          <a:p>
            <a:endParaRPr lang="ru-RU" dirty="0" smtClean="0"/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5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9670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Особенности организации и проведения ОГЭ по </a:t>
            </a:r>
            <a:r>
              <a:rPr lang="ru-RU" sz="3600" b="1" dirty="0" smtClean="0">
                <a:solidFill>
                  <a:srgbClr val="FF0000"/>
                </a:solidFill>
              </a:rPr>
              <a:t>информатике и информационно-коммуникационным технологиям (ИКТ)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532" y="1400621"/>
            <a:ext cx="9413383" cy="52835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sz="3400" dirty="0"/>
              <a:t>Число рабочих мест, оборудованных компьютером, должно соответствовать числу участников экзамена в аудитории, поскольку ряд заданий КИМ ОГЭ по информатике и ИКТ требует выполнения на компьютере.</a:t>
            </a:r>
          </a:p>
          <a:p>
            <a:r>
              <a:rPr lang="ru-RU" sz="3400" dirty="0"/>
              <a:t>Решением каждого задания части 2 является отдельный файл, подготовленный в соответствующей программе (текстовом редакторе или электронной таблице). Участники экзамена сохраняют данные файлы в каталог под именами, указанными техническим специалистом.</a:t>
            </a:r>
          </a:p>
          <a:p>
            <a:r>
              <a:rPr lang="ru-RU" sz="3400" dirty="0"/>
              <a:t>В бланки ответов (после выполнения работы на компьютере) вписываются наименования файлов с выполненными заданиями, включающие в себя уникальный номер (номер КИМ).</a:t>
            </a:r>
          </a:p>
          <a:p>
            <a:r>
              <a:rPr lang="ru-RU" sz="3400" dirty="0"/>
              <a:t>По окончании сдачи экзамена всеми участниками ответы (файлы) собираются техническим специалистом в каталоги </a:t>
            </a:r>
            <a:r>
              <a:rPr lang="ru-RU" sz="3400" dirty="0" err="1"/>
              <a:t>поаудиторно</a:t>
            </a:r>
            <a:r>
              <a:rPr lang="ru-RU" sz="3400" dirty="0"/>
              <a:t> и направляются в РЦОИ для проведения экспертизы ответов на съемном электронном носителе.</a:t>
            </a:r>
          </a:p>
          <a:p>
            <a:r>
              <a:rPr lang="ru-RU" dirty="0"/>
              <a:t> </a:t>
            </a:r>
          </a:p>
          <a:p>
            <a:endParaRPr lang="ru-RU" sz="3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372" y="4236828"/>
            <a:ext cx="2920237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664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Особенности организации и проведения ОГЭ по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>
                <a:solidFill>
                  <a:srgbClr val="FF0000"/>
                </a:solidFill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</a:rPr>
              <a:t>имии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532" y="1400621"/>
            <a:ext cx="10515600" cy="5283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 smtClean="0"/>
              <a:t>Для </a:t>
            </a:r>
            <a:r>
              <a:rPr lang="ru-RU" dirty="0"/>
              <a:t>выполнения химического эксперимента, предусмотренного заданиями 23 и 24, каждому участнику экзамена предлагается индивидуальный комплект, состоящий из определённого набора оборудования и реактивов.</a:t>
            </a:r>
          </a:p>
          <a:p>
            <a:r>
              <a:rPr lang="ru-RU" dirty="0" smtClean="0"/>
              <a:t>Перед </a:t>
            </a:r>
            <a:r>
              <a:rPr lang="ru-RU" dirty="0"/>
              <a:t>началом экзаменационной работы </a:t>
            </a:r>
            <a:r>
              <a:rPr lang="ru-RU" dirty="0" smtClean="0"/>
              <a:t>специалист </a:t>
            </a:r>
            <a:r>
              <a:rPr lang="ru-RU" dirty="0"/>
              <a:t>по проведению инструктажа и обеспечению лабораторных работ в аудитории проводит инструктаж участников экзамена по технике безопасности при обращении с лабораторным оборудованием и реактивами под подпись каждого участника экзамена в специально предусмотренной ведомости.</a:t>
            </a:r>
          </a:p>
          <a:p>
            <a:r>
              <a:rPr lang="ru-RU" dirty="0"/>
              <a:t>К выполнению задания 24 не допускаются участники экзамена, не прошедшие инструктаж по технике безопасности.</a:t>
            </a: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48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345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Особенности организации и проведения ОГЭ по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географии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532" y="1400621"/>
            <a:ext cx="10515600" cy="5283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lnSpc>
                <a:spcPct val="210000"/>
              </a:lnSpc>
            </a:pPr>
            <a:r>
              <a:rPr lang="ru-RU" dirty="0" smtClean="0"/>
              <a:t>При выполнении заданий всех частей экзаменационной работы участник экзамена имеет право пользоваться географическими атласами  </a:t>
            </a:r>
            <a:r>
              <a:rPr lang="ru-RU" dirty="0"/>
              <a:t>для 7-9 классов</a:t>
            </a:r>
            <a:endParaRPr lang="ru-RU" dirty="0" smtClean="0"/>
          </a:p>
          <a:p>
            <a:pPr marL="0" indent="0">
              <a:buNone/>
            </a:pPr>
            <a:endParaRPr lang="ru-RU" sz="3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82" y="4042376"/>
            <a:ext cx="3144981" cy="26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cap="all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Документация ППЭ ОГЭ </a:t>
            </a:r>
          </a:p>
          <a:p>
            <a:pPr marL="0" indent="0" algn="ctr">
              <a:buNone/>
            </a:pPr>
            <a:r>
              <a:rPr lang="ru-RU" sz="4000" cap="all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2" y="4333809"/>
            <a:ext cx="2439205" cy="238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855570"/>
            <a:ext cx="9691256" cy="600243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1619" y="-140886"/>
            <a:ext cx="10515600" cy="9964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  <a:latin typeface="+mn-lt"/>
                <a:ea typeface="+mn-ea"/>
                <a:cs typeface="Times New Roman" panose="02020603050405020304" pitchFamily="18" charset="0"/>
              </a:rPr>
              <a:t>Протокол проведения ГИА-9 в аудитории(ППЭ-01</a:t>
            </a:r>
            <a:r>
              <a:rPr lang="ru-RU" sz="3200" b="1" dirty="0">
                <a:solidFill>
                  <a:srgbClr val="E2001A"/>
                </a:solidFill>
                <a:latin typeface="+mn-lt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78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8" y="692727"/>
            <a:ext cx="9445513" cy="6165273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12726"/>
            <a:ext cx="10515600" cy="6878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  <a:latin typeface="+mn-lt"/>
                <a:ea typeface="+mn-ea"/>
                <a:cs typeface="Times New Roman" panose="02020603050405020304" pitchFamily="18" charset="0"/>
              </a:rPr>
              <a:t>Ведомость коррекции персональных данных участников</a:t>
            </a:r>
            <a:endParaRPr lang="ru-RU" sz="3200" b="1" dirty="0">
              <a:solidFill>
                <a:srgbClr val="E2001A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531927" y="2119602"/>
            <a:ext cx="2507673" cy="39902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Выдается организатору в аудитории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Вывешивается на двери аудитории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9928" y="2401599"/>
            <a:ext cx="1731818" cy="2216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Явка в ППЭ </a:t>
            </a:r>
            <a:endParaRPr lang="ru-RU" b="1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38200" y="14101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день проведения экзамена </a:t>
            </a:r>
            <a:r>
              <a:rPr lang="ru-RU" dirty="0" smtClean="0"/>
              <a:t>организаторы </a:t>
            </a:r>
            <a:r>
              <a:rPr lang="ru-RU" dirty="0"/>
              <a:t>в </a:t>
            </a:r>
            <a:r>
              <a:rPr lang="ru-RU" dirty="0" smtClean="0"/>
              <a:t>аудитории и вне аудитории ППЭ должны: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прибыть в ППЭ </a:t>
            </a:r>
            <a:r>
              <a:rPr lang="ru-RU" b="1" dirty="0"/>
              <a:t>не позднее </a:t>
            </a:r>
            <a:r>
              <a:rPr lang="ru-RU" b="1" dirty="0" smtClean="0"/>
              <a:t>07.50 </a:t>
            </a:r>
            <a:r>
              <a:rPr lang="ru-RU" b="1" dirty="0"/>
              <a:t>по местному времени </a:t>
            </a:r>
            <a:r>
              <a:rPr lang="ru-RU" dirty="0"/>
              <a:t>и зарегистрироваться у ответственного организатора вне аудитории, уполномоченного руководителем ППЭ;</a:t>
            </a:r>
          </a:p>
          <a:p>
            <a:pPr marL="0" indent="0">
              <a:buNone/>
            </a:pPr>
            <a:r>
              <a:rPr lang="ru-RU" b="1" dirty="0"/>
              <a:t>оставить личные вещи </a:t>
            </a:r>
            <a:r>
              <a:rPr lang="ru-RU" b="1" dirty="0" smtClean="0"/>
              <a:t>(включая телефон) </a:t>
            </a:r>
            <a:r>
              <a:rPr lang="ru-RU" dirty="0" smtClean="0"/>
              <a:t>в </a:t>
            </a:r>
            <a:r>
              <a:rPr lang="ru-RU" dirty="0"/>
              <a:t>месте хранения личных вещей организаторов ППЭ, расположенном до входа в ППЭ;</a:t>
            </a:r>
          </a:p>
          <a:p>
            <a:pPr marL="0" indent="0">
              <a:buNone/>
            </a:pPr>
            <a:r>
              <a:rPr lang="ru-RU" dirty="0"/>
              <a:t>пройти инструктаж у руководителя ППЭ по процедуре проведения ГИА не позднее 08.30 по местному </a:t>
            </a:r>
            <a:r>
              <a:rPr lang="ru-RU" dirty="0" smtClean="0"/>
              <a:t>времени.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92" y="2132399"/>
            <a:ext cx="983170" cy="90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92" y="3480612"/>
            <a:ext cx="983170" cy="90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24" y="4819700"/>
            <a:ext cx="983170" cy="90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2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461" y="115082"/>
            <a:ext cx="87630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Инструктаж руководителя ППЭ (8.15 - 8.30)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14" y="1268476"/>
            <a:ext cx="10515600" cy="558952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Руководитель  ППЭ проводит инструктаж и  сообщает организаторам  </a:t>
            </a:r>
            <a:r>
              <a:rPr lang="ru-RU" b="1" dirty="0"/>
              <a:t>о назначении ответственных организаторов в аудитории и </a:t>
            </a:r>
            <a:r>
              <a:rPr lang="ru-RU" b="1" dirty="0" smtClean="0"/>
              <a:t>распределении </a:t>
            </a:r>
            <a:r>
              <a:rPr lang="ru-RU" b="1" dirty="0"/>
              <a:t>по аудиториям ППЭ, а также информацию о сроках ознакомления участников ГИА с </a:t>
            </a:r>
            <a:r>
              <a:rPr lang="ru-RU" b="1" dirty="0" smtClean="0"/>
              <a:t>результатами.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/>
              <a:t>Руководитель ППЭ выдает организаторам в аудитории пакет документов:</a:t>
            </a:r>
          </a:p>
          <a:p>
            <a:r>
              <a:rPr lang="ru-RU" dirty="0" smtClean="0"/>
              <a:t>списки </a:t>
            </a:r>
            <a:r>
              <a:rPr lang="ru-RU" dirty="0"/>
              <a:t>участников экзамена в аудиториях </a:t>
            </a:r>
            <a:r>
              <a:rPr lang="ru-RU" dirty="0" smtClean="0"/>
              <a:t>ППЭ (2 экземпляра); </a:t>
            </a:r>
            <a:endParaRPr lang="ru-RU" dirty="0"/>
          </a:p>
          <a:p>
            <a:r>
              <a:rPr lang="ru-RU" dirty="0" smtClean="0"/>
              <a:t>Протокол  </a:t>
            </a:r>
            <a:r>
              <a:rPr lang="ru-RU" dirty="0"/>
              <a:t>проведения экзамена в аудитории;</a:t>
            </a:r>
          </a:p>
          <a:p>
            <a:r>
              <a:rPr lang="ru-RU" dirty="0"/>
              <a:t>инструкцию для участников экзамена, зачитываемую организатором в аудитории перед началом экзамена (одна инструкция на аудиторию);</a:t>
            </a:r>
          </a:p>
          <a:p>
            <a:r>
              <a:rPr lang="ru-RU" dirty="0"/>
              <a:t>ножницы для вскрытия пакета с ЭМ; </a:t>
            </a:r>
            <a:endParaRPr lang="ru-RU" dirty="0" smtClean="0"/>
          </a:p>
          <a:p>
            <a:r>
              <a:rPr lang="ru-RU" dirty="0" smtClean="0"/>
              <a:t>2 возвратных доставочных конверта (ВДП) для упаковки бланков и КИМ в аудитории после завершения экзамена;</a:t>
            </a:r>
          </a:p>
          <a:p>
            <a:r>
              <a:rPr lang="ru-RU" dirty="0" smtClean="0"/>
              <a:t>черновики </a:t>
            </a:r>
            <a:r>
              <a:rPr lang="ru-RU" i="1" dirty="0"/>
              <a:t>(в случае проведения ГИА по иностранным языкам (раздел «Говорение») черновики не выдаются) (минимальное количество черновиков – два на одного участника ГИА);</a:t>
            </a:r>
            <a:endParaRPr lang="ru-RU" dirty="0"/>
          </a:p>
          <a:p>
            <a:r>
              <a:rPr lang="ru-RU" dirty="0" smtClean="0"/>
              <a:t>файлы </a:t>
            </a:r>
            <a:r>
              <a:rPr lang="ru-RU" dirty="0"/>
              <a:t>для упаковки использованных черновиков (по </a:t>
            </a:r>
            <a:r>
              <a:rPr lang="ru-RU" dirty="0" smtClean="0"/>
              <a:t>файлу </a:t>
            </a:r>
            <a:r>
              <a:rPr lang="ru-RU" dirty="0"/>
              <a:t>на </a:t>
            </a:r>
            <a:r>
              <a:rPr lang="ru-RU" dirty="0" smtClean="0"/>
              <a:t>аудиторию и бирку для заполнения к нему ).</a:t>
            </a:r>
            <a:endParaRPr lang="ru-RU" dirty="0"/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3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461" y="258445"/>
            <a:ext cx="8763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 экзамену в аудитории  ППЭ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61" y="1352326"/>
            <a:ext cx="10515600" cy="5099990"/>
          </a:xfrm>
        </p:spPr>
        <p:txBody>
          <a:bodyPr>
            <a:normAutofit lnSpcReduction="10000"/>
          </a:bodyPr>
          <a:lstStyle/>
          <a:p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/>
              <a:t>Не позднее 9.00 по местному времени </a:t>
            </a:r>
            <a:r>
              <a:rPr lang="ru-RU" dirty="0" smtClean="0"/>
              <a:t>организаторы в аудитории проходят   </a:t>
            </a:r>
            <a:r>
              <a:rPr lang="ru-RU" dirty="0"/>
              <a:t>в свою аудиторию, проверить ее готовность к экзамену и приступить к выполнению своих обязанностей.</a:t>
            </a:r>
          </a:p>
          <a:p>
            <a:r>
              <a:rPr lang="ru-RU" dirty="0"/>
              <a:t>Организатору в аудитории необходимо:</a:t>
            </a:r>
          </a:p>
          <a:p>
            <a:r>
              <a:rPr lang="ru-RU" dirty="0"/>
              <a:t>вывесить у входа в аудиторию один экземпляр списка участников ГИА;</a:t>
            </a:r>
          </a:p>
          <a:p>
            <a:r>
              <a:rPr lang="ru-RU" dirty="0"/>
              <a:t>раздать на рабочие места участников экзамена черновики (минимальное количество – два листа) (за исключением ГИА по иностранным языкам, раздел «Говорение») на каждого участника экзамена;</a:t>
            </a:r>
          </a:p>
          <a:p>
            <a:r>
              <a:rPr lang="ru-RU" dirty="0"/>
              <a:t>подготовить на доске необходимую информацию для заполнения регистрационных полей в листах (бланках) </a:t>
            </a:r>
            <a:r>
              <a:rPr lang="ru-RU" dirty="0" smtClean="0"/>
              <a:t>ответов;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461" y="490054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547" y="69048"/>
            <a:ext cx="10515600" cy="824729"/>
          </a:xfrm>
        </p:spPr>
        <p:txBody>
          <a:bodyPr>
            <a:normAutofit/>
          </a:bodyPr>
          <a:lstStyle/>
          <a:p>
            <a:r>
              <a:rPr lang="ru-RU" sz="3600" b="1" dirty="0"/>
              <a:t>Организация входа участников в ППЭ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3733" y="2336885"/>
            <a:ext cx="3987614" cy="27682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9526" y="897509"/>
            <a:ext cx="10211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ВХОД УЧАСТНИКОВ в ППЭ начинается в 9:00 </a:t>
            </a:r>
            <a:r>
              <a:rPr lang="ru-RU" sz="2400" b="1" dirty="0">
                <a:solidFill>
                  <a:srgbClr val="FF0000"/>
                </a:solidFill>
              </a:rPr>
              <a:t>в день экзамена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ВХОД участников обеспечивают организаторы вне аудитории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215" y="1784574"/>
            <a:ext cx="8938263" cy="672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AB3"/>
                </a:solidFill>
              </a:rPr>
              <a:t>Паспортный</a:t>
            </a:r>
            <a:r>
              <a:rPr lang="ru-RU" sz="1055" b="1" dirty="0">
                <a:solidFill>
                  <a:srgbClr val="006AB3"/>
                </a:solidFill>
              </a:rPr>
              <a:t> </a:t>
            </a:r>
            <a:r>
              <a:rPr lang="ru-RU" sz="2400" b="1" dirty="0">
                <a:solidFill>
                  <a:srgbClr val="006AB3"/>
                </a:solidFill>
              </a:rPr>
              <a:t>контроль. Организатор на 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11347" y="2470666"/>
            <a:ext cx="5902366" cy="1057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проверяет документ, удостоверяющий личность участника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наличие его в списке распределения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75772" y="3651496"/>
            <a:ext cx="5313349" cy="1575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в случае отсутствия у обучающегося документа его личность ПИСЬМЕННО подтверждает сопровождающий в форме ППЭ-20</a:t>
            </a:r>
          </a:p>
          <a:p>
            <a:pPr algn="ctr"/>
            <a:endParaRPr lang="ru-RU" sz="1641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526" y="4989187"/>
            <a:ext cx="11739189" cy="1843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Организаторы </a:t>
            </a:r>
            <a:r>
              <a:rPr lang="ru-RU" sz="2000" dirty="0">
                <a:solidFill>
                  <a:srgbClr val="002060"/>
                </a:solidFill>
              </a:rPr>
              <a:t>вне аудитории указывают участникам </a:t>
            </a: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dirty="0">
                <a:solidFill>
                  <a:srgbClr val="002060"/>
                </a:solidFill>
              </a:rPr>
              <a:t>необходимость оставить личные вещи </a:t>
            </a:r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>
                <a:solidFill>
                  <a:srgbClr val="002060"/>
                </a:solidFill>
              </a:rPr>
              <a:t>в специально выделенном в ППЭ месте для личных вещей участников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Организаторы вне аудитории помогают участникам ОГЭ ориентироваться в помещениях ППЭ, указывать местонахождение нужной аудитории, а также осуществлять контроль за перемещением по ППЭ лиц, имеющих право присутствовать в ППЭ в день проведения экзамена.</a:t>
            </a:r>
          </a:p>
          <a:p>
            <a:pPr algn="ctr"/>
            <a:endParaRPr lang="ru-RU" sz="1641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81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Организация входа участников в ППЭ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097" y="1180353"/>
            <a:ext cx="4267099" cy="29366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0337" y="1383322"/>
            <a:ext cx="6860359" cy="17812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AB3"/>
                </a:solidFill>
              </a:rPr>
              <a:t>Организаторы вне аудитории совместно </a:t>
            </a:r>
            <a:r>
              <a:rPr lang="ru-RU" sz="2000" b="1" dirty="0" smtClean="0">
                <a:solidFill>
                  <a:srgbClr val="006AB3"/>
                </a:solidFill>
              </a:rPr>
              <a:t>при участии члена ГЭК  </a:t>
            </a:r>
            <a:r>
              <a:rPr lang="ru-RU" sz="2000" b="1" dirty="0">
                <a:solidFill>
                  <a:srgbClr val="006AB3"/>
                </a:solidFill>
              </a:rPr>
              <a:t>проверяют наличие у участников ОГЭ запрещенных средств. </a:t>
            </a:r>
          </a:p>
          <a:p>
            <a:pPr algn="ctr"/>
            <a:r>
              <a:rPr lang="ru-RU" sz="2000" b="1" dirty="0">
                <a:solidFill>
                  <a:srgbClr val="006AB3"/>
                </a:solidFill>
              </a:rPr>
              <a:t>При появлении сигнала </a:t>
            </a:r>
            <a:r>
              <a:rPr lang="ru-RU" sz="2000" b="1" dirty="0" err="1">
                <a:solidFill>
                  <a:srgbClr val="006AB3"/>
                </a:solidFill>
              </a:rPr>
              <a:t>металлодетектора</a:t>
            </a:r>
            <a:r>
              <a:rPr lang="ru-RU" sz="2000" b="1" dirty="0">
                <a:solidFill>
                  <a:srgbClr val="006AB3"/>
                </a:solidFill>
              </a:rPr>
              <a:t> предлагают участнику ОГЭ показать предмет, вызывающий сигнал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405" y="3309847"/>
            <a:ext cx="4162643" cy="28897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8464" y="3829841"/>
            <a:ext cx="6115370" cy="13053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AB3"/>
                </a:solidFill>
              </a:rPr>
              <a:t>По медицинским показаниям при предъявлении медицинской справки участник ОГЭ может быть освобожден от проверки с использованием </a:t>
            </a:r>
            <a:r>
              <a:rPr lang="ru-RU" sz="2000" b="1" dirty="0" err="1">
                <a:solidFill>
                  <a:srgbClr val="006AB3"/>
                </a:solidFill>
              </a:rPr>
              <a:t>металлодетекторов</a:t>
            </a:r>
            <a:endParaRPr lang="ru-RU" sz="2000" b="1" dirty="0">
              <a:solidFill>
                <a:srgbClr val="006AB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464" y="5103674"/>
            <a:ext cx="6115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ВАЖНО: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организатор вне аудитории не прикасается к участникам экзамена и его вещам, а просит добровольно показать предмет, вызывающий сигнал переносного металлоискателя, и сдать все запрещенные средства в место хранения личных вещей участников ОГЭ или сопровождающему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461" y="258445"/>
            <a:ext cx="8763000" cy="8105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 участников экзамена в аудиторию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803" y="1079209"/>
            <a:ext cx="10515600" cy="47941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Ответственный </a:t>
            </a:r>
            <a:r>
              <a:rPr lang="ru-RU" dirty="0"/>
              <a:t>организатор в </a:t>
            </a:r>
            <a:r>
              <a:rPr lang="ru-RU" dirty="0" smtClean="0"/>
              <a:t>аудитории при </a:t>
            </a:r>
            <a:r>
              <a:rPr lang="ru-RU" dirty="0"/>
              <a:t>входе участников	экзамена в аудиторию должен:</a:t>
            </a:r>
          </a:p>
          <a:p>
            <a:r>
              <a:rPr lang="ru-RU" dirty="0"/>
              <a:t>провести идентификацию личности по документу, удостоверяющему личность участника экзамена, проверить корректность указанных в протоколе данных документа, удостоверяющего личность;</a:t>
            </a:r>
          </a:p>
          <a:p>
            <a:r>
              <a:rPr lang="ru-RU" dirty="0"/>
              <a:t>сообщить участнику ГИА номер его места в аудитории.</a:t>
            </a:r>
          </a:p>
          <a:p>
            <a:r>
              <a:rPr lang="ru-RU" i="1" dirty="0"/>
              <a:t>Участники экзамена могут </a:t>
            </a:r>
            <a:r>
              <a:rPr lang="ru-RU" b="1" i="1" dirty="0"/>
              <a:t>взять с собой </a:t>
            </a:r>
            <a:r>
              <a:rPr lang="ru-RU" i="1" dirty="0"/>
              <a:t>в аудиторию только документ, удостоверяющий личность, </a:t>
            </a:r>
            <a:r>
              <a:rPr lang="ru-RU" i="1" dirty="0" err="1"/>
              <a:t>гелевую</a:t>
            </a:r>
            <a:r>
              <a:rPr lang="ru-RU" i="1" dirty="0"/>
              <a:t>, капиллярную ручку с чернилами черного цвета, при необходимости – лекарства и питание, а также средства обучения и воспитания, которые разрешено использовать на ГИА по отдельным учебным предметам.</a:t>
            </a:r>
            <a:r>
              <a:rPr lang="ru-RU" dirty="0"/>
              <a:t> </a:t>
            </a: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7764"/>
            <a:ext cx="2085305" cy="13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2329</Words>
  <Application>Microsoft Office PowerPoint</Application>
  <PresentationFormat>Произвольный</PresentationFormat>
  <Paragraphs>211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Подготовка организаторов ОГЭ </vt:lpstr>
      <vt:lpstr>Документы, регламентирующие проведение ГИА-9 в 2024 г. </vt:lpstr>
      <vt:lpstr>Общие принципы </vt:lpstr>
      <vt:lpstr>Явка в ППЭ </vt:lpstr>
      <vt:lpstr>Инструктаж руководителя ППЭ (8.15 - 8.30) </vt:lpstr>
      <vt:lpstr>Подготовка к  экзамену в аудитории  ППЭ </vt:lpstr>
      <vt:lpstr>Организация входа участников в ППЭ</vt:lpstr>
      <vt:lpstr>Организация входа участников в ППЭ</vt:lpstr>
      <vt:lpstr>Вход участников экзамена в аудиторию</vt:lpstr>
      <vt:lpstr>В аудитории ППЭ участникам экзамена  разрешается иметь при себе  дополнительные материалы</vt:lpstr>
      <vt:lpstr>Распределение участников  по аудиториям</vt:lpstr>
      <vt:lpstr>Начало проведения экзамена в аудитории ППЭ</vt:lpstr>
      <vt:lpstr>Внимание!</vt:lpstr>
      <vt:lpstr>Действия организатора в аудитории  во время экзамена</vt:lpstr>
      <vt:lpstr>Возможные ситуации в аудитории во время экзамена </vt:lpstr>
      <vt:lpstr>Удаление участника ГИА</vt:lpstr>
      <vt:lpstr>Досрочное завершение экзамена участником ГИА по объективным причинам</vt:lpstr>
      <vt:lpstr>Образцы бланков </vt:lpstr>
      <vt:lpstr>Выдача дополнительных бланков</vt:lpstr>
      <vt:lpstr>Регистрация в аудитории выданных  ДБО2 </vt:lpstr>
      <vt:lpstr>ВЫХОД УЧАСТНИКА ИЗ аудитории: работа с формой ППЭ-12-04-МАШ  «Ведомость учета времени отсутствия участников экзамена в аудитории»</vt:lpstr>
      <vt:lpstr>Завершение экзамена. Действия организаторов в аудитории</vt:lpstr>
      <vt:lpstr>Упаковка материалов в аудитории ППЭ ОГЭ</vt:lpstr>
      <vt:lpstr>Презентация PowerPoint</vt:lpstr>
      <vt:lpstr>Особенности организации и проведения ОГЭ по русскому языку  </vt:lpstr>
      <vt:lpstr>Особенности организации и проведения ОГЭ по литературе </vt:lpstr>
      <vt:lpstr>Особенности организации и проведения ОГЭ по физике </vt:lpstr>
      <vt:lpstr>Особенности организации и проведения ОГЭ по иностранному языку  </vt:lpstr>
      <vt:lpstr>Особенности организации и проведения ОГЭ по иностранному языку</vt:lpstr>
      <vt:lpstr>Особенности организации и проведения ОГЭ по информатике и информационно-коммуникационным технологиям (ИКТ) </vt:lpstr>
      <vt:lpstr>Особенности организации и проведения ОГЭ по  химии </vt:lpstr>
      <vt:lpstr>Особенности организации и проведения ОГЭ по  географии </vt:lpstr>
      <vt:lpstr>Презентация PowerPoint</vt:lpstr>
      <vt:lpstr>Протокол проведения ГИА-9 в аудитории(ППЭ-01)</vt:lpstr>
      <vt:lpstr>Ведомость коррекции персональных данных участников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организаторов ОГЭ </dc:title>
  <dc:creator>RePack by Diakov</dc:creator>
  <cp:lastModifiedBy>Panasenko</cp:lastModifiedBy>
  <cp:revision>42</cp:revision>
  <dcterms:created xsi:type="dcterms:W3CDTF">2022-04-24T13:49:04Z</dcterms:created>
  <dcterms:modified xsi:type="dcterms:W3CDTF">2024-05-16T06:39:11Z</dcterms:modified>
</cp:coreProperties>
</file>