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14" r:id="rId1"/>
  </p:sldMasterIdLst>
  <p:sldIdLst>
    <p:sldId id="257" r:id="rId2"/>
    <p:sldId id="281" r:id="rId3"/>
    <p:sldId id="259" r:id="rId4"/>
    <p:sldId id="258" r:id="rId5"/>
    <p:sldId id="283" r:id="rId6"/>
    <p:sldId id="261" r:id="rId7"/>
    <p:sldId id="273" r:id="rId8"/>
    <p:sldId id="263" r:id="rId9"/>
    <p:sldId id="275" r:id="rId10"/>
    <p:sldId id="276" r:id="rId11"/>
    <p:sldId id="264" r:id="rId12"/>
    <p:sldId id="265" r:id="rId13"/>
    <p:sldId id="269" r:id="rId14"/>
    <p:sldId id="271" r:id="rId15"/>
    <p:sldId id="268" r:id="rId16"/>
    <p:sldId id="284" r:id="rId17"/>
    <p:sldId id="272" r:id="rId18"/>
    <p:sldId id="270" r:id="rId19"/>
    <p:sldId id="277" r:id="rId20"/>
    <p:sldId id="282" r:id="rId21"/>
    <p:sldId id="287" r:id="rId22"/>
    <p:sldId id="286" r:id="rId23"/>
    <p:sldId id="288" r:id="rId24"/>
    <p:sldId id="278" r:id="rId25"/>
    <p:sldId id="280" r:id="rId26"/>
    <p:sldId id="260" r:id="rId27"/>
    <p:sldId id="279"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3F1A"/>
    <a:srgbClr val="265A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576" autoAdjust="0"/>
    <p:restoredTop sz="94660"/>
  </p:normalViewPr>
  <p:slideViewPr>
    <p:cSldViewPr snapToGrid="0">
      <p:cViewPr varScale="1">
        <p:scale>
          <a:sx n="111" d="100"/>
          <a:sy n="111" d="100"/>
        </p:scale>
        <p:origin x="660" y="12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293C8C82-639F-4A38-BC25-D163F68E8C15}" type="datetimeFigureOut">
              <a:rPr lang="ru-RU" smtClean="0"/>
              <a:t>26.10.2016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1270745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93C8C82-639F-4A38-BC25-D163F68E8C15}" type="datetimeFigureOut">
              <a:rPr lang="ru-RU" smtClean="0"/>
              <a:t>26.10.2016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3166578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293C8C82-639F-4A38-BC25-D163F68E8C15}" type="datetimeFigureOut">
              <a:rPr lang="ru-RU" smtClean="0"/>
              <a:t>26.10.2016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1378988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ru-RU" smtClean="0"/>
              <a:t>Образец заголовка</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ru-RU" smtClean="0"/>
              <a:t>Образец текста</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293C8C82-639F-4A38-BC25-D163F68E8C15}" type="datetimeFigureOut">
              <a:rPr lang="ru-RU" smtClean="0"/>
              <a:t>26.10.2016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E021E3-30CE-4E43-B3B8-80761D4F7E89}" type="slidenum">
              <a:rPr lang="ru-RU" smtClean="0"/>
              <a:t>‹#›</a:t>
            </a:fld>
            <a:endParaRPr lang="ru-RU"/>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467011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93C8C82-639F-4A38-BC25-D163F68E8C15}" type="datetimeFigureOut">
              <a:rPr lang="ru-RU" smtClean="0"/>
              <a:t>26.10.2016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13236807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93C8C82-639F-4A38-BC25-D163F68E8C15}" type="datetimeFigureOut">
              <a:rPr lang="ru-RU" smtClean="0"/>
              <a:t>26.10.2016</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19424287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293C8C82-639F-4A38-BC25-D163F68E8C15}" type="datetimeFigureOut">
              <a:rPr lang="ru-RU" smtClean="0"/>
              <a:t>26.10.2016</a:t>
            </a:fld>
            <a:endParaRPr lang="ru-RU"/>
          </a:p>
        </p:txBody>
      </p:sp>
      <p:sp>
        <p:nvSpPr>
          <p:cNvPr id="4"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17904397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93C8C82-639F-4A38-BC25-D163F68E8C15}" type="datetimeFigureOut">
              <a:rPr lang="ru-RU" smtClean="0"/>
              <a:t>26.10.2016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35900035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93C8C82-639F-4A38-BC25-D163F68E8C15}" type="datetimeFigureOut">
              <a:rPr lang="ru-RU" smtClean="0"/>
              <a:t>26.10.2016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12921344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p>
            <a:fld id="{293C8C82-639F-4A38-BC25-D163F68E8C15}" type="datetimeFigureOut">
              <a:rPr lang="ru-RU" smtClean="0"/>
              <a:t>26.10.2016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1815173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93C8C82-639F-4A38-BC25-D163F68E8C15}" type="datetimeFigureOut">
              <a:rPr lang="ru-RU" smtClean="0"/>
              <a:t>26.10.2016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42803959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293C8C82-639F-4A38-BC25-D163F68E8C15}" type="datetimeFigureOut">
              <a:rPr lang="ru-RU" smtClean="0"/>
              <a:t>26.10.2016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981382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293C8C82-639F-4A38-BC25-D163F68E8C15}" type="datetimeFigureOut">
              <a:rPr lang="ru-RU" smtClean="0"/>
              <a:t>26.10.2016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3968552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293C8C82-639F-4A38-BC25-D163F68E8C15}" type="datetimeFigureOut">
              <a:rPr lang="ru-RU" smtClean="0"/>
              <a:t>26.10.2016</a:t>
            </a:fld>
            <a:endParaRPr lang="ru-RU"/>
          </a:p>
        </p:txBody>
      </p:sp>
      <p:sp>
        <p:nvSpPr>
          <p:cNvPr id="5" name="Footer Placeholder 3"/>
          <p:cNvSpPr>
            <a:spLocks noGrp="1"/>
          </p:cNvSpPr>
          <p:nvPr>
            <p:ph type="ftr" sz="quarter" idx="11"/>
          </p:nvPr>
        </p:nvSpPr>
        <p:spPr/>
        <p:txBody>
          <a:bodyPr/>
          <a:lstStyle/>
          <a:p>
            <a:endParaRPr lang="ru-RU"/>
          </a:p>
        </p:txBody>
      </p:sp>
      <p:sp>
        <p:nvSpPr>
          <p:cNvPr id="6" name="Slide Number Placeholder 4"/>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520323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293C8C82-639F-4A38-BC25-D163F68E8C15}" type="datetimeFigureOut">
              <a:rPr lang="ru-RU" smtClean="0"/>
              <a:t>26.10.2016</a:t>
            </a:fld>
            <a:endParaRPr lang="ru-RU"/>
          </a:p>
        </p:txBody>
      </p:sp>
      <p:sp>
        <p:nvSpPr>
          <p:cNvPr id="5" name="Footer Placeholder 2"/>
          <p:cNvSpPr>
            <a:spLocks noGrp="1"/>
          </p:cNvSpPr>
          <p:nvPr>
            <p:ph type="ftr" sz="quarter" idx="11"/>
          </p:nvPr>
        </p:nvSpPr>
        <p:spPr/>
        <p:txBody>
          <a:bodyPr/>
          <a:lstStyle/>
          <a:p>
            <a:endParaRPr lang="ru-RU"/>
          </a:p>
        </p:txBody>
      </p:sp>
      <p:sp>
        <p:nvSpPr>
          <p:cNvPr id="6" name="Slide Number Placeholder 3"/>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1497921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293C8C82-639F-4A38-BC25-D163F68E8C15}" type="datetimeFigureOut">
              <a:rPr lang="ru-RU" smtClean="0"/>
              <a:t>26.10.2016</a:t>
            </a:fld>
            <a:endParaRPr lang="ru-RU"/>
          </a:p>
        </p:txBody>
      </p:sp>
      <p:sp>
        <p:nvSpPr>
          <p:cNvPr id="5" name="Footer Placeholder 5"/>
          <p:cNvSpPr>
            <a:spLocks noGrp="1"/>
          </p:cNvSpPr>
          <p:nvPr>
            <p:ph type="ftr" sz="quarter" idx="11"/>
          </p:nvPr>
        </p:nvSpPr>
        <p:spPr/>
        <p:txBody>
          <a:bodyPr/>
          <a:lstStyle/>
          <a:p>
            <a:endParaRPr lang="ru-RU"/>
          </a:p>
        </p:txBody>
      </p:sp>
      <p:sp>
        <p:nvSpPr>
          <p:cNvPr id="6" name="Slide Number Placeholder 6"/>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441164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93C8C82-639F-4A38-BC25-D163F68E8C15}" type="datetimeFigureOut">
              <a:rPr lang="ru-RU" smtClean="0"/>
              <a:t>26.10.2016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0E021E3-30CE-4E43-B3B8-80761D4F7E89}" type="slidenum">
              <a:rPr lang="ru-RU" smtClean="0"/>
              <a:t>‹#›</a:t>
            </a:fld>
            <a:endParaRPr lang="ru-RU"/>
          </a:p>
        </p:txBody>
      </p:sp>
    </p:spTree>
    <p:extLst>
      <p:ext uri="{BB962C8B-B14F-4D97-AF65-F5344CB8AC3E}">
        <p14:creationId xmlns:p14="http://schemas.microsoft.com/office/powerpoint/2010/main" val="172991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60000"/>
                  <a:lumOff val="40000"/>
                  <a:alpha val="14000"/>
                </a:schemeClr>
              </a:gs>
              <a:gs pos="73000">
                <a:schemeClr val="bg2">
                  <a:lumMod val="60000"/>
                  <a:lumOff val="40000"/>
                  <a:alpha val="0"/>
                </a:schemeClr>
              </a:gs>
              <a:gs pos="36000">
                <a:schemeClr val="bg2">
                  <a:lumMod val="60000"/>
                  <a:lumOff val="4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60000"/>
                  <a:lumOff val="40000"/>
                  <a:alpha val="9000"/>
                </a:schemeClr>
              </a:gs>
              <a:gs pos="66000">
                <a:schemeClr val="bg2">
                  <a:lumMod val="60000"/>
                  <a:lumOff val="40000"/>
                  <a:alpha val="0"/>
                </a:schemeClr>
              </a:gs>
              <a:gs pos="36000">
                <a:schemeClr val="bg2">
                  <a:lumMod val="60000"/>
                  <a:lumOff val="40000"/>
                  <a:alpha val="5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60000"/>
                  <a:lumOff val="40000"/>
                  <a:alpha val="11000"/>
                </a:schemeClr>
              </a:gs>
              <a:gs pos="75000">
                <a:schemeClr val="bg2">
                  <a:lumMod val="60000"/>
                  <a:lumOff val="40000"/>
                  <a:alpha val="0"/>
                </a:schemeClr>
              </a:gs>
              <a:gs pos="36000">
                <a:schemeClr val="bg2">
                  <a:lumMod val="60000"/>
                  <a:lumOff val="4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60000"/>
                  <a:lumOff val="40000"/>
                  <a:alpha val="8000"/>
                </a:schemeClr>
              </a:gs>
              <a:gs pos="72000">
                <a:schemeClr val="bg2">
                  <a:lumMod val="60000"/>
                  <a:lumOff val="40000"/>
                  <a:alpha val="0"/>
                </a:schemeClr>
              </a:gs>
              <a:gs pos="36000">
                <a:schemeClr val="bg2">
                  <a:lumMod val="60000"/>
                  <a:lumOff val="4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293C8C82-639F-4A38-BC25-D163F68E8C15}" type="datetimeFigureOut">
              <a:rPr lang="ru-RU" smtClean="0"/>
              <a:t>26.10.2016</a:t>
            </a:fld>
            <a:endParaRPr lang="ru-RU"/>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ru-RU"/>
          </a:p>
        </p:txBody>
      </p:sp>
      <p:sp>
        <p:nvSpPr>
          <p:cNvPr id="6" name="Slide Number Placeholder 5"/>
          <p:cNvSpPr>
            <a:spLocks noGrp="1"/>
          </p:cNvSpPr>
          <p:nvPr>
            <p:ph type="sldNum" sz="quarter" idx="4"/>
          </p:nvPr>
        </p:nvSpPr>
        <p:spPr bwMode="gray">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50E021E3-30CE-4E43-B3B8-80761D4F7E89}" type="slidenum">
              <a:rPr lang="ru-RU" smtClean="0"/>
              <a:t>‹#›</a:t>
            </a:fld>
            <a:endParaRPr lang="ru-RU"/>
          </a:p>
        </p:txBody>
      </p:sp>
    </p:spTree>
    <p:extLst>
      <p:ext uri="{BB962C8B-B14F-4D97-AF65-F5344CB8AC3E}">
        <p14:creationId xmlns:p14="http://schemas.microsoft.com/office/powerpoint/2010/main" val="2715756864"/>
      </p:ext>
    </p:extLst>
  </p:cSld>
  <p:clrMap bg1="dk1" tx1="lt1" bg2="dk2" tx2="lt2" accent1="accent1" accent2="accent2" accent3="accent3" accent4="accent4" accent5="accent5" accent6="accent6" hlink="hlink" folHlink="folHlink"/>
  <p:sldLayoutIdLst>
    <p:sldLayoutId id="2147484015" r:id="rId1"/>
    <p:sldLayoutId id="2147484016" r:id="rId2"/>
    <p:sldLayoutId id="2147484017" r:id="rId3"/>
    <p:sldLayoutId id="2147484018" r:id="rId4"/>
    <p:sldLayoutId id="2147484019" r:id="rId5"/>
    <p:sldLayoutId id="2147484020" r:id="rId6"/>
    <p:sldLayoutId id="2147484021" r:id="rId7"/>
    <p:sldLayoutId id="2147484022" r:id="rId8"/>
    <p:sldLayoutId id="2147484023" r:id="rId9"/>
    <p:sldLayoutId id="2147484024" r:id="rId10"/>
    <p:sldLayoutId id="2147484025" r:id="rId11"/>
    <p:sldLayoutId id="2147484026" r:id="rId12"/>
    <p:sldLayoutId id="2147484027" r:id="rId13"/>
    <p:sldLayoutId id="2147484028" r:id="rId14"/>
    <p:sldLayoutId id="2147484029" r:id="rId15"/>
    <p:sldLayoutId id="2147484030" r:id="rId16"/>
    <p:sldLayoutId id="2147484031" r:id="rId17"/>
  </p:sldLayoutIdLst>
  <p:txStyles>
    <p:titleStyle>
      <a:lvl1pPr algn="l" defTabSz="457207"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6" indent="-342906" algn="l" defTabSz="457207"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l" defTabSz="457207"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l" defTabSz="457207"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7" rtl="0" eaLnBrk="1" latinLnBrk="0" hangingPunct="1">
        <a:defRPr sz="1800" kern="1200">
          <a:solidFill>
            <a:schemeClr val="tx1"/>
          </a:solidFill>
          <a:latin typeface="+mn-lt"/>
          <a:ea typeface="+mn-ea"/>
          <a:cs typeface="+mn-cs"/>
        </a:defRPr>
      </a:lvl1pPr>
      <a:lvl2pPr marL="457207" algn="l" defTabSz="457207" rtl="0" eaLnBrk="1" latinLnBrk="0" hangingPunct="1">
        <a:defRPr sz="1800" kern="1200">
          <a:solidFill>
            <a:schemeClr val="tx1"/>
          </a:solidFill>
          <a:latin typeface="+mn-lt"/>
          <a:ea typeface="+mn-ea"/>
          <a:cs typeface="+mn-cs"/>
        </a:defRPr>
      </a:lvl2pPr>
      <a:lvl3pPr marL="914415" algn="l" defTabSz="457207" rtl="0" eaLnBrk="1" latinLnBrk="0" hangingPunct="1">
        <a:defRPr sz="1800" kern="1200">
          <a:solidFill>
            <a:schemeClr val="tx1"/>
          </a:solidFill>
          <a:latin typeface="+mn-lt"/>
          <a:ea typeface="+mn-ea"/>
          <a:cs typeface="+mn-cs"/>
        </a:defRPr>
      </a:lvl3pPr>
      <a:lvl4pPr marL="1371622" algn="l" defTabSz="457207" rtl="0" eaLnBrk="1" latinLnBrk="0" hangingPunct="1">
        <a:defRPr sz="1800" kern="1200">
          <a:solidFill>
            <a:schemeClr val="tx1"/>
          </a:solidFill>
          <a:latin typeface="+mn-lt"/>
          <a:ea typeface="+mn-ea"/>
          <a:cs typeface="+mn-cs"/>
        </a:defRPr>
      </a:lvl4pPr>
      <a:lvl5pPr marL="1828831" algn="l" defTabSz="457207" rtl="0" eaLnBrk="1" latinLnBrk="0" hangingPunct="1">
        <a:defRPr sz="1800" kern="1200">
          <a:solidFill>
            <a:schemeClr val="tx1"/>
          </a:solidFill>
          <a:latin typeface="+mn-lt"/>
          <a:ea typeface="+mn-ea"/>
          <a:cs typeface="+mn-cs"/>
        </a:defRPr>
      </a:lvl5pPr>
      <a:lvl6pPr marL="2286038" algn="l" defTabSz="457207" rtl="0" eaLnBrk="1" latinLnBrk="0" hangingPunct="1">
        <a:defRPr sz="1800" kern="1200">
          <a:solidFill>
            <a:schemeClr val="tx1"/>
          </a:solidFill>
          <a:latin typeface="+mn-lt"/>
          <a:ea typeface="+mn-ea"/>
          <a:cs typeface="+mn-cs"/>
        </a:defRPr>
      </a:lvl6pPr>
      <a:lvl7pPr marL="2743246" algn="l" defTabSz="457207" rtl="0" eaLnBrk="1" latinLnBrk="0" hangingPunct="1">
        <a:defRPr sz="1800" kern="1200">
          <a:solidFill>
            <a:schemeClr val="tx1"/>
          </a:solidFill>
          <a:latin typeface="+mn-lt"/>
          <a:ea typeface="+mn-ea"/>
          <a:cs typeface="+mn-cs"/>
        </a:defRPr>
      </a:lvl7pPr>
      <a:lvl8pPr marL="3200453" algn="l" defTabSz="457207" rtl="0" eaLnBrk="1" latinLnBrk="0" hangingPunct="1">
        <a:defRPr sz="1800" kern="1200">
          <a:solidFill>
            <a:schemeClr val="tx1"/>
          </a:solidFill>
          <a:latin typeface="+mn-lt"/>
          <a:ea typeface="+mn-ea"/>
          <a:cs typeface="+mn-cs"/>
        </a:defRPr>
      </a:lvl8pPr>
      <a:lvl9pPr marL="3657661" algn="l" defTabSz="45720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hyperlink" Target="&#1052;&#1077;&#1090;&#1086;&#1076;%20&#171;&#1054;&#1073;&#1084;&#1077;&#1085;%20&#1084;&#1077;&#1089;&#1090;&#1072;&#1084;&#1080;&#187;.pptx" TargetMode="External"/><Relationship Id="rId13" Type="http://schemas.openxmlformats.org/officeDocument/2006/relationships/hyperlink" Target="&#1052;&#1077;&#1090;&#1086;&#1076;%20&#171;&#1069;&#1083;&#1077;&#1082;&#1090;&#1088;&#1080;&#1095;&#1077;&#1089;&#1082;&#1072;&#1103;%20&#1094;&#1077;&#1087;&#1100;&#187;%20.pptx" TargetMode="External"/><Relationship Id="rId18" Type="http://schemas.openxmlformats.org/officeDocument/2006/relationships/image" Target="../media/image7.gif"/><Relationship Id="rId3" Type="http://schemas.openxmlformats.org/officeDocument/2006/relationships/hyperlink" Target="&#1052;&#1077;&#1090;&#1086;&#1076;%20&#171;&#1040;&#1074;&#1090;&#1086;&#1073;&#1091;&#1089;&#1085;&#1072;&#1103;%20&#1086;&#1089;&#1090;&#1072;&#1085;&#1086;&#1074;&#1082;&#1072;&#187;.pptx" TargetMode="External"/><Relationship Id="rId7" Type="http://schemas.openxmlformats.org/officeDocument/2006/relationships/hyperlink" Target="&#1052;&#1077;&#1090;&#1086;&#1076;%20&#171;&#1051;&#1102;&#1073;&#1086;&#1079;&#1085;&#1072;&#1090;&#1077;&#1083;&#1100;&#1085;&#1072;&#1103;%20&#1051;&#1102;&#1076;&#1084;&#1080;&#1083;&#1072;&#187;.pptx" TargetMode="External"/><Relationship Id="rId12" Type="http://schemas.openxmlformats.org/officeDocument/2006/relationships/hyperlink" Target="&#1052;&#1077;&#1090;&#1086;&#1076;%20&#171;&#1047;&#1077;&#1084;&#1083;&#1103;,%20&#1074;&#1086;&#1079;&#1076;&#1091;&#1093;,%20&#1086;&#1075;&#1086;&#1085;&#1100;%20&#1080;.pptx" TargetMode="External"/><Relationship Id="rId17" Type="http://schemas.openxmlformats.org/officeDocument/2006/relationships/hyperlink" Target="kopilochka.exe" TargetMode="External"/><Relationship Id="rId2" Type="http://schemas.openxmlformats.org/officeDocument/2006/relationships/image" Target="../media/image4.png"/><Relationship Id="rId16" Type="http://schemas.openxmlformats.org/officeDocument/2006/relationships/hyperlink" Target="&#1052;&#1077;&#1090;&#1086;&#1076;%20&#171;&#1051;&#1102;&#1073;&#1080;&#1090;-&#1085;&#1077;%20&#1083;&#1102;&#1073;&#1080;&#1090;&#187;.pptx" TargetMode="External"/><Relationship Id="rId1" Type="http://schemas.openxmlformats.org/officeDocument/2006/relationships/slideLayout" Target="../slideLayouts/slideLayout7.xml"/><Relationship Id="rId6" Type="http://schemas.openxmlformats.org/officeDocument/2006/relationships/hyperlink" Target="&#1052;&#1077;&#1090;&#1086;&#1076;%20&#171;&#1040;&#1083;&#1092;&#1072;&#1074;&#1080;&#1090;&#187;.pptx" TargetMode="External"/><Relationship Id="rId11" Type="http://schemas.openxmlformats.org/officeDocument/2006/relationships/hyperlink" Target="&#1052;&#1077;&#1090;&#1086;&#1076;%20&#171;&#1044;&#1072;&#1074;&#1072;&#1081;&#1090;&#1077;%20&#1089;&#1087;&#1086;&#1105;&#1084;&#187;%20.pptx" TargetMode="External"/><Relationship Id="rId5" Type="http://schemas.openxmlformats.org/officeDocument/2006/relationships/slide" Target="slide13.xml"/><Relationship Id="rId15" Type="http://schemas.openxmlformats.org/officeDocument/2006/relationships/hyperlink" Target="&#1052;&#1077;&#1090;&#1086;&#1076;%20&#171;&#1051;&#1077;&#1090;&#1086;%20-%20&#1086;&#1089;&#1077;&#1085;&#1100;&#187;%20.pptx" TargetMode="External"/><Relationship Id="rId10" Type="http://schemas.openxmlformats.org/officeDocument/2006/relationships/hyperlink" Target="&#1052;&#1077;&#1090;&#1086;&#1076;%20&#171;&#1055;&#1086;&#1079;&#1076;&#1086;&#1088;&#1086;&#1074;&#1072;&#1081;&#1089;&#1103;%20&#1083;&#1086;&#1082;&#1090;&#1103;&#1084;&#1080;&#187;.pptx" TargetMode="External"/><Relationship Id="rId4" Type="http://schemas.openxmlformats.org/officeDocument/2006/relationships/hyperlink" Target="&#1052;&#1077;&#1090;&#1086;&#1076;%20&#171;&#1050;&#1072;&#1088;&#1090;&#1080;&#1085;&#1085;&#1072;&#1103;%20&#1075;&#1072;&#1083;&#1077;&#1088;&#1077;&#1103;&#187;%20.pptx" TargetMode="External"/><Relationship Id="rId9" Type="http://schemas.openxmlformats.org/officeDocument/2006/relationships/hyperlink" Target="&#1052;&#1077;&#1090;&#1086;&#1076;%20&#171;&#1047;&#1086;&#1086;&#1087;&#1072;&#1088;&#1082;&#187;.pptx" TargetMode="External"/><Relationship Id="rId14" Type="http://schemas.openxmlformats.org/officeDocument/2006/relationships/hyperlink" Target="&#1052;&#1077;&#1090;&#1086;&#1076;%20&#171;&#1044;&#1077;&#1088;&#1077;&#1074;&#1086;%20&#1086;&#1078;&#1080;&#1076;&#1072;&#1085;&#1080;&#1081;&#187;.pptx"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1052;&#1077;&#1090;&#1086;&#1076;%20&#171;&#1057;&#1074;&#1077;&#1090;&#1086;&#1092;&#1086;&#1088;&#187;%20.pptx" TargetMode="External"/><Relationship Id="rId13" Type="http://schemas.openxmlformats.org/officeDocument/2006/relationships/hyperlink" Target="kopilochka.exe" TargetMode="External"/><Relationship Id="rId3" Type="http://schemas.openxmlformats.org/officeDocument/2006/relationships/hyperlink" Target="&#1052;&#1077;&#1090;&#1086;&#1076;%20&#171;&#1055;&#1077;&#1088;&#1077;&#1087;&#1086;&#1083;&#1086;&#1093;%20&#1085;&#1072;%20&#1079;&#1072;&#1076;&#1085;&#1077;&#1084;%20&#1076;&#1074;&#1086;&#1088;&#1077;&#187;.pptx" TargetMode="External"/><Relationship Id="rId7" Type="http://schemas.openxmlformats.org/officeDocument/2006/relationships/hyperlink" Target="&#1052;&#1077;&#1090;&#1086;&#1076;%20&#171;&#1055;&#1086;&#1089;&#1083;&#1077;&#1076;&#1085;&#1077;&#1077;%20&#1089;&#1083;&#1086;&#1074;&#1086;&#187;.pptx" TargetMode="External"/><Relationship Id="rId12" Type="http://schemas.openxmlformats.org/officeDocument/2006/relationships/hyperlink" Target="&#1052;&#1077;&#1090;&#1086;&#1076;%20&#171;&#1048;&#1085;&#1092;&#1086;-&#1091;&#1075;&#1072;&#1076;&#1072;&#1081;&#1082;&#1072;&#187;.pptx" TargetMode="Externa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hyperlink" Target="&#1052;&#1077;&#1090;&#1086;&#1076;%20&#171;&#1050;&#1086;&#1084;&#1087;&#1083;&#1080;&#1084;&#1077;&#1085;&#1090;&#1099;&#187;%20.pptx" TargetMode="External"/><Relationship Id="rId11" Type="http://schemas.openxmlformats.org/officeDocument/2006/relationships/hyperlink" Target="&#1052;&#1077;&#1090;&#1086;&#1076;%20&#171;&#1042;&#1089;&#1105;%20&#1091;%20&#1084;&#1077;&#1085;&#1103;%20&#1074;%20&#1088;&#1091;&#1082;&#1072;&#1093;&#187;%20.pptx" TargetMode="External"/><Relationship Id="rId5" Type="http://schemas.openxmlformats.org/officeDocument/2006/relationships/hyperlink" Target="&#1052;&#1077;&#1090;&#1086;&#1076;%20&#171;&#1050;&#1072;&#1082;&#1086;&#1081;%20&#1087;&#1091;&#1090;&#1100;%20&#1103;%20&#1087;&#1088;&#1086;&#1096;&#1105;&#1083;&#187;%20.pptx" TargetMode="External"/><Relationship Id="rId10" Type="http://schemas.openxmlformats.org/officeDocument/2006/relationships/hyperlink" Target="&#1052;&#1077;&#1090;&#1086;&#1076;%20&#171;&#1064;&#1082;&#1072;&#1090;&#1091;&#1083;&#1082;&#1072;%20&#1085;&#1072;&#1096;&#1080;&#1093;%20&#1091;&#1089;&#1087;&#1077;&#1093;&#1086;&#1074;,%20&#1076;&#1086;&#1089;&#1090;&#1080;&#1078;&#1077;&#1085;&#1080;&#1081;&#187;%20.pptx" TargetMode="External"/><Relationship Id="rId4" Type="http://schemas.openxmlformats.org/officeDocument/2006/relationships/hyperlink" Target="&#1052;&#1077;&#1090;&#1086;&#1076;%20&#171;&#1055;&#1086;&#1084;&#1085;&#1080;%20&#1084;&#1077;&#1085;&#1103;&#187;%20.pptx" TargetMode="External"/><Relationship Id="rId9" Type="http://schemas.openxmlformats.org/officeDocument/2006/relationships/hyperlink" Target="&#1052;&#1077;&#1090;&#1086;&#1076;%20&#171;&#1057;&#1086;&#1083;&#1085;&#1094;&#1077;&#187;.pptx" TargetMode="External"/><Relationship Id="rId14" Type="http://schemas.openxmlformats.org/officeDocument/2006/relationships/image" Target="../media/image7.gif"/></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slide" Target="slide1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slide" Target="slide11.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26.xml"/><Relationship Id="rId3" Type="http://schemas.microsoft.com/office/2007/relationships/hdphoto" Target="../media/hdphoto1.wdp"/><Relationship Id="rId7" Type="http://schemas.openxmlformats.org/officeDocument/2006/relationships/slide" Target="slide8.xml"/><Relationship Id="rId12" Type="http://schemas.openxmlformats.org/officeDocument/2006/relationships/slide" Target="slide24.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slide" Target="slide6.xml"/><Relationship Id="rId11" Type="http://schemas.openxmlformats.org/officeDocument/2006/relationships/slide" Target="slide19.xml"/><Relationship Id="rId5" Type="http://schemas.openxmlformats.org/officeDocument/2006/relationships/slide" Target="slide4.xml"/><Relationship Id="rId10" Type="http://schemas.openxmlformats.org/officeDocument/2006/relationships/slide" Target="slide13.xml"/><Relationship Id="rId4" Type="http://schemas.openxmlformats.org/officeDocument/2006/relationships/image" Target="../media/image4.png"/><Relationship Id="rId9" Type="http://schemas.openxmlformats.org/officeDocument/2006/relationships/slide" Target="slide9.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hyperlink" Target="file:///D:\&#1040;&#1052;&#1054;%202016\kopilochka.exe" TargetMode="External"/><Relationship Id="rId2" Type="http://schemas.openxmlformats.org/officeDocument/2006/relationships/image" Target="../media/image4.pn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4.png"/><Relationship Id="rId4" Type="http://schemas.openxmlformats.org/officeDocument/2006/relationships/hyperlink" Target="kopilochka.exe"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ivanovamozdok.wix.com/school" TargetMode="External"/><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8" Type="http://schemas.openxmlformats.org/officeDocument/2006/relationships/hyperlink" Target="kopilochka.exe" TargetMode="External"/><Relationship Id="rId3" Type="http://schemas.openxmlformats.org/officeDocument/2006/relationships/hyperlink" Target="http://paidagogos.com/?p=6114#hcq=gORiAOp" TargetMode="External"/><Relationship Id="rId7" Type="http://schemas.openxmlformats.org/officeDocument/2006/relationships/hyperlink" Target="http://nsportal.ru/nachalnaya-shkola/raznoe/2014/11/03/kopilochka-amo" TargetMode="Externa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hyperlink" Target="http://www.moi-universitet.ru/" TargetMode="External"/><Relationship Id="rId5" Type="http://schemas.openxmlformats.org/officeDocument/2006/relationships/hyperlink" Target="http://studydoc.ru/doc/4888199/aktivnye-metody-obucheniya-k.psihol.n.--doc.--kozlovskaya-g.yu" TargetMode="External"/><Relationship Id="rId4" Type="http://schemas.openxmlformats.org/officeDocument/2006/relationships/hyperlink" Target="https://infourok.ru/sinkveyn-kak-priem-tehnologii-razvitiya-kriticheskogo-mishleniya-na-urokah-angliyskogo-yazika-654912.html" TargetMode="External"/><Relationship Id="rId9" Type="http://schemas.openxmlformats.org/officeDocument/2006/relationships/hyperlink" Target="http://paidagogos.com/?p=6114#hcq=FqyiAOp"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1089;&#1090;&#1080;&#1093;&#1080;.&#1076;&#1077;&#1090;&#1080;/%D1%81%D0%B5%D0%BC%D1%8C%D1%8F" TargetMode="External"/><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hyperlink" Target="http://desktopwallpapers.org.ua/download/5662/2560x1600/" TargetMode="External"/><Relationship Id="rId5" Type="http://schemas.openxmlformats.org/officeDocument/2006/relationships/hyperlink" Target="http://tapenik.ru/dizain_obr.html" TargetMode="External"/><Relationship Id="rId4" Type="http://schemas.openxmlformats.org/officeDocument/2006/relationships/hyperlink" Target="http://moi-universitet.ru/ebooks/kamo/kamo"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kopilochka.exe" TargetMode="External"/><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hyperlink" Target="&#1047;&#1072;&#1076;&#1072;&#1085;&#1080;&#1077;%208.xls" TargetMode="External"/><Relationship Id="rId4"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rotWithShape="1">
          <a:blip r:embed="rId2" cstate="print">
            <a:extLst>
              <a:ext uri="{28A0092B-C50C-407E-A947-70E740481C1C}">
                <a14:useLocalDpi xmlns:a14="http://schemas.microsoft.com/office/drawing/2010/main" val="0"/>
              </a:ext>
            </a:extLst>
          </a:blip>
          <a:srcRect l="1108" t="1188" r="810" b="859"/>
          <a:stretch/>
        </p:blipFill>
        <p:spPr>
          <a:xfrm>
            <a:off x="1" y="0"/>
            <a:ext cx="9143999" cy="6934954"/>
          </a:xfrm>
          <a:prstGeom prst="rect">
            <a:avLst/>
          </a:prstGeom>
        </p:spPr>
      </p:pic>
      <p:sp>
        <p:nvSpPr>
          <p:cNvPr id="5" name="TextBox 4"/>
          <p:cNvSpPr txBox="1"/>
          <p:nvPr/>
        </p:nvSpPr>
        <p:spPr>
          <a:xfrm>
            <a:off x="272309" y="986827"/>
            <a:ext cx="8599382" cy="3046988"/>
          </a:xfrm>
          <a:prstGeom prst="rect">
            <a:avLst/>
          </a:prstGeom>
          <a:noFill/>
        </p:spPr>
        <p:txBody>
          <a:bodyPr wrap="square" rtlCol="0">
            <a:spAutoFit/>
          </a:bodyPr>
          <a:lstStyle/>
          <a:p>
            <a:pPr algn="ctr">
              <a:lnSpc>
                <a:spcPct val="150000"/>
              </a:lnSpc>
            </a:pPr>
            <a:r>
              <a:rPr lang="ru-RU" sz="3200" dirty="0" smtClean="0">
                <a:latin typeface="Adventure" panose="02000503020000020003" pitchFamily="2" charset="0"/>
              </a:rPr>
              <a:t>МАСТЕР-КЛАСС</a:t>
            </a:r>
          </a:p>
          <a:p>
            <a:pPr algn="ctr">
              <a:lnSpc>
                <a:spcPct val="150000"/>
              </a:lnSpc>
            </a:pPr>
            <a:r>
              <a:rPr lang="ru-RU" sz="3200" dirty="0" smtClean="0">
                <a:latin typeface="Adventure" panose="02000503020000020003" pitchFamily="2" charset="0"/>
              </a:rPr>
              <a:t>«</a:t>
            </a:r>
            <a:r>
              <a:rPr lang="ru-RU" sz="3200" dirty="0" smtClean="0">
                <a:latin typeface="Adventure" panose="02000503020000020003" pitchFamily="2" charset="0"/>
              </a:rPr>
              <a:t>Разработка </a:t>
            </a:r>
            <a:r>
              <a:rPr lang="ru-RU" sz="3200" dirty="0" smtClean="0">
                <a:latin typeface="Adventure" panose="02000503020000020003" pitchFamily="2" charset="0"/>
              </a:rPr>
              <a:t>урока английского языка</a:t>
            </a:r>
          </a:p>
          <a:p>
            <a:pPr algn="ctr">
              <a:lnSpc>
                <a:spcPct val="150000"/>
              </a:lnSpc>
            </a:pPr>
            <a:r>
              <a:rPr lang="ru-RU" sz="3200" dirty="0" smtClean="0">
                <a:latin typeface="Adventure" panose="02000503020000020003" pitchFamily="2" charset="0"/>
              </a:rPr>
              <a:t>по технологии активных методов обучения </a:t>
            </a:r>
          </a:p>
          <a:p>
            <a:pPr algn="ctr">
              <a:lnSpc>
                <a:spcPct val="150000"/>
              </a:lnSpc>
            </a:pPr>
            <a:r>
              <a:rPr lang="ru-RU" sz="3200" dirty="0" smtClean="0">
                <a:latin typeface="Adventure" panose="02000503020000020003" pitchFamily="2" charset="0"/>
              </a:rPr>
              <a:t>в условиях </a:t>
            </a:r>
            <a:r>
              <a:rPr lang="ru-RU" sz="3200" smtClean="0">
                <a:latin typeface="Adventure" panose="02000503020000020003" pitchFamily="2" charset="0"/>
              </a:rPr>
              <a:t>внедрения </a:t>
            </a:r>
            <a:r>
              <a:rPr lang="ru-RU" sz="3200" smtClean="0">
                <a:latin typeface="Adventure" panose="02000503020000020003" pitchFamily="2" charset="0"/>
              </a:rPr>
              <a:t>ФГОС» </a:t>
            </a:r>
            <a:endParaRPr lang="ru-RU" sz="3200" dirty="0">
              <a:latin typeface="Adventure" panose="02000503020000020003" pitchFamily="2" charset="0"/>
            </a:endParaRPr>
          </a:p>
        </p:txBody>
      </p:sp>
      <p:sp>
        <p:nvSpPr>
          <p:cNvPr id="6" name="TextBox 5"/>
          <p:cNvSpPr txBox="1"/>
          <p:nvPr/>
        </p:nvSpPr>
        <p:spPr>
          <a:xfrm>
            <a:off x="4083114" y="4137433"/>
            <a:ext cx="4724499" cy="1477328"/>
          </a:xfrm>
          <a:prstGeom prst="rect">
            <a:avLst/>
          </a:prstGeom>
          <a:noFill/>
        </p:spPr>
        <p:txBody>
          <a:bodyPr wrap="square" rtlCol="0">
            <a:spAutoFit/>
          </a:bodyPr>
          <a:lstStyle/>
          <a:p>
            <a:pPr algn="r"/>
            <a:r>
              <a:rPr lang="ru-RU" dirty="0" smtClean="0">
                <a:latin typeface="Times New Roman" panose="02020603050405020304" pitchFamily="18" charset="0"/>
                <a:cs typeface="Times New Roman" panose="02020603050405020304" pitchFamily="18" charset="0"/>
              </a:rPr>
              <a:t>Подготовила:</a:t>
            </a:r>
          </a:p>
          <a:p>
            <a:pPr algn="r"/>
            <a:r>
              <a:rPr lang="ru-RU" dirty="0">
                <a:latin typeface="Times New Roman" panose="02020603050405020304" pitchFamily="18" charset="0"/>
                <a:cs typeface="Times New Roman" panose="02020603050405020304" pitchFamily="18" charset="0"/>
              </a:rPr>
              <a:t>у</a:t>
            </a:r>
            <a:r>
              <a:rPr lang="ru-RU" dirty="0" smtClean="0">
                <a:latin typeface="Times New Roman" panose="02020603050405020304" pitchFamily="18" charset="0"/>
                <a:cs typeface="Times New Roman" panose="02020603050405020304" pitchFamily="18" charset="0"/>
              </a:rPr>
              <a:t>читель английского языка</a:t>
            </a:r>
          </a:p>
          <a:p>
            <a:pPr algn="r"/>
            <a:r>
              <a:rPr lang="ru-RU" dirty="0" smtClean="0">
                <a:latin typeface="Times New Roman" panose="02020603050405020304" pitchFamily="18" charset="0"/>
                <a:cs typeface="Times New Roman" panose="02020603050405020304" pitchFamily="18" charset="0"/>
              </a:rPr>
              <a:t>МБОУ СОШ № 2 </a:t>
            </a:r>
          </a:p>
          <a:p>
            <a:pPr algn="r"/>
            <a:r>
              <a:rPr lang="ru-RU" dirty="0">
                <a:latin typeface="Times New Roman" panose="02020603050405020304" pitchFamily="18" charset="0"/>
                <a:cs typeface="Times New Roman" panose="02020603050405020304" pitchFamily="18" charset="0"/>
              </a:rPr>
              <a:t>г</a:t>
            </a:r>
            <a:r>
              <a:rPr lang="ru-RU" dirty="0" smtClean="0">
                <a:latin typeface="Times New Roman" panose="02020603050405020304" pitchFamily="18" charset="0"/>
                <a:cs typeface="Times New Roman" panose="02020603050405020304" pitchFamily="18" charset="0"/>
              </a:rPr>
              <a:t>орода Моздок РСО-Алания</a:t>
            </a:r>
          </a:p>
          <a:p>
            <a:pPr algn="r"/>
            <a:r>
              <a:rPr lang="ru-RU" dirty="0" smtClean="0">
                <a:latin typeface="Times New Roman" panose="02020603050405020304" pitchFamily="18" charset="0"/>
                <a:cs typeface="Times New Roman" panose="02020603050405020304" pitchFamily="18" charset="0"/>
              </a:rPr>
              <a:t>Иванова Ольга Александровна</a:t>
            </a:r>
          </a:p>
        </p:txBody>
      </p:sp>
      <p:sp>
        <p:nvSpPr>
          <p:cNvPr id="7" name="TextBox 6"/>
          <p:cNvSpPr txBox="1"/>
          <p:nvPr/>
        </p:nvSpPr>
        <p:spPr>
          <a:xfrm>
            <a:off x="3748134" y="6090191"/>
            <a:ext cx="1566249" cy="369332"/>
          </a:xfrm>
          <a:prstGeom prst="rect">
            <a:avLst/>
          </a:prstGeom>
          <a:noFill/>
        </p:spPr>
        <p:txBody>
          <a:bodyPr wrap="square" rtlCol="0">
            <a:spAutoFit/>
          </a:bodyPr>
          <a:lstStyle/>
          <a:p>
            <a:r>
              <a:rPr lang="ru-RU" dirty="0" smtClean="0">
                <a:latin typeface="Times New Roman" panose="02020603050405020304" pitchFamily="18" charset="0"/>
                <a:cs typeface="Times New Roman" panose="02020603050405020304" pitchFamily="18" charset="0"/>
              </a:rPr>
              <a:t>Октябрь </a:t>
            </a:r>
            <a:r>
              <a:rPr lang="ru-RU" dirty="0" smtClean="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2016</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406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3000"/>
                                        <p:tgtEl>
                                          <p:spTgt spid="5">
                                            <p:txEl>
                                              <p:pRg st="0" end="0"/>
                                            </p:txEl>
                                          </p:spTgt>
                                        </p:tgtEl>
                                      </p:cBhvr>
                                    </p:animEffect>
                                    <p:anim calcmode="lin" valueType="num">
                                      <p:cBhvr>
                                        <p:cTn id="8" dur="3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3000"/>
                                        <p:tgtEl>
                                          <p:spTgt spid="5">
                                            <p:txEl>
                                              <p:pRg st="1" end="1"/>
                                            </p:txEl>
                                          </p:spTgt>
                                        </p:tgtEl>
                                      </p:cBhvr>
                                    </p:animEffect>
                                    <p:anim calcmode="lin" valueType="num">
                                      <p:cBhvr>
                                        <p:cTn id="15" dur="3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3000" fill="hold"/>
                                        <p:tgtEl>
                                          <p:spTgt spid="5">
                                            <p:txEl>
                                              <p:pRg st="1" end="1"/>
                                            </p:txEl>
                                          </p:spTgt>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3000"/>
                                        <p:tgtEl>
                                          <p:spTgt spid="5">
                                            <p:txEl>
                                              <p:pRg st="2" end="2"/>
                                            </p:txEl>
                                          </p:spTgt>
                                        </p:tgtEl>
                                      </p:cBhvr>
                                    </p:animEffect>
                                    <p:anim calcmode="lin" valueType="num">
                                      <p:cBhvr>
                                        <p:cTn id="20" dur="3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3000" fill="hold"/>
                                        <p:tgtEl>
                                          <p:spTgt spid="5">
                                            <p:txEl>
                                              <p:pRg st="2" end="2"/>
                                            </p:txEl>
                                          </p:spTgt>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fade">
                                      <p:cBhvr>
                                        <p:cTn id="24" dur="3000"/>
                                        <p:tgtEl>
                                          <p:spTgt spid="5">
                                            <p:txEl>
                                              <p:pRg st="3" end="3"/>
                                            </p:txEl>
                                          </p:spTgt>
                                        </p:tgtEl>
                                      </p:cBhvr>
                                    </p:animEffect>
                                    <p:anim calcmode="lin" valueType="num">
                                      <p:cBhvr>
                                        <p:cTn id="25" dur="3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6" dur="3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fade">
                                      <p:cBhvr>
                                        <p:cTn id="31" dur="1750"/>
                                        <p:tgtEl>
                                          <p:spTgt spid="6">
                                            <p:txEl>
                                              <p:pRg st="0" end="0"/>
                                            </p:txEl>
                                          </p:spTgt>
                                        </p:tgtEl>
                                      </p:cBhvr>
                                    </p:animEffect>
                                    <p:anim calcmode="lin" valueType="num">
                                      <p:cBhvr>
                                        <p:cTn id="32" dur="1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3" dur="1750" fill="hold"/>
                                        <p:tgtEl>
                                          <p:spTgt spid="6">
                                            <p:txEl>
                                              <p:pRg st="0" end="0"/>
                                            </p:txEl>
                                          </p:spTgt>
                                        </p:tgtEl>
                                        <p:attrNameLst>
                                          <p:attrName>ppt_y</p:attrName>
                                        </p:attrNameLst>
                                      </p:cBhvr>
                                      <p:tavLst>
                                        <p:tav tm="0">
                                          <p:val>
                                            <p:strVal val="#ppt_y-.1"/>
                                          </p:val>
                                        </p:tav>
                                        <p:tav tm="100000">
                                          <p:val>
                                            <p:strVal val="#ppt_y"/>
                                          </p:val>
                                        </p:tav>
                                      </p:tavLst>
                                    </p:anim>
                                  </p:childTnLst>
                                </p:cTn>
                              </p:par>
                              <p:par>
                                <p:cTn id="34" presetID="47" presetClass="entr" presetSubtype="0" fill="hold" nodeType="withEffect">
                                  <p:stCondLst>
                                    <p:cond delay="0"/>
                                  </p:stCondLst>
                                  <p:childTnLst>
                                    <p:set>
                                      <p:cBhvr>
                                        <p:cTn id="35" dur="1" fill="hold">
                                          <p:stCondLst>
                                            <p:cond delay="0"/>
                                          </p:stCondLst>
                                        </p:cTn>
                                        <p:tgtEl>
                                          <p:spTgt spid="6">
                                            <p:txEl>
                                              <p:pRg st="1" end="1"/>
                                            </p:txEl>
                                          </p:spTgt>
                                        </p:tgtEl>
                                        <p:attrNameLst>
                                          <p:attrName>style.visibility</p:attrName>
                                        </p:attrNameLst>
                                      </p:cBhvr>
                                      <p:to>
                                        <p:strVal val="visible"/>
                                      </p:to>
                                    </p:set>
                                    <p:animEffect transition="in" filter="fade">
                                      <p:cBhvr>
                                        <p:cTn id="36" dur="1750"/>
                                        <p:tgtEl>
                                          <p:spTgt spid="6">
                                            <p:txEl>
                                              <p:pRg st="1" end="1"/>
                                            </p:txEl>
                                          </p:spTgt>
                                        </p:tgtEl>
                                      </p:cBhvr>
                                    </p:animEffect>
                                    <p:anim calcmode="lin" valueType="num">
                                      <p:cBhvr>
                                        <p:cTn id="37" dur="175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8" dur="1750" fill="hold"/>
                                        <p:tgtEl>
                                          <p:spTgt spid="6">
                                            <p:txEl>
                                              <p:pRg st="1" end="1"/>
                                            </p:txEl>
                                          </p:spTgt>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0"/>
                                  </p:stCondLst>
                                  <p:childTnLst>
                                    <p:set>
                                      <p:cBhvr>
                                        <p:cTn id="40" dur="1" fill="hold">
                                          <p:stCondLst>
                                            <p:cond delay="0"/>
                                          </p:stCondLst>
                                        </p:cTn>
                                        <p:tgtEl>
                                          <p:spTgt spid="6">
                                            <p:txEl>
                                              <p:pRg st="2" end="2"/>
                                            </p:txEl>
                                          </p:spTgt>
                                        </p:tgtEl>
                                        <p:attrNameLst>
                                          <p:attrName>style.visibility</p:attrName>
                                        </p:attrNameLst>
                                      </p:cBhvr>
                                      <p:to>
                                        <p:strVal val="visible"/>
                                      </p:to>
                                    </p:set>
                                    <p:animEffect transition="in" filter="fade">
                                      <p:cBhvr>
                                        <p:cTn id="41" dur="1750"/>
                                        <p:tgtEl>
                                          <p:spTgt spid="6">
                                            <p:txEl>
                                              <p:pRg st="2" end="2"/>
                                            </p:txEl>
                                          </p:spTgt>
                                        </p:tgtEl>
                                      </p:cBhvr>
                                    </p:animEffect>
                                    <p:anim calcmode="lin" valueType="num">
                                      <p:cBhvr>
                                        <p:cTn id="42" dur="175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3" dur="1750" fill="hold"/>
                                        <p:tgtEl>
                                          <p:spTgt spid="6">
                                            <p:txEl>
                                              <p:pRg st="2" end="2"/>
                                            </p:txEl>
                                          </p:spTgt>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1750"/>
                                        <p:tgtEl>
                                          <p:spTgt spid="6">
                                            <p:txEl>
                                              <p:pRg st="3" end="3"/>
                                            </p:txEl>
                                          </p:spTgt>
                                        </p:tgtEl>
                                      </p:cBhvr>
                                    </p:animEffect>
                                    <p:anim calcmode="lin" valueType="num">
                                      <p:cBhvr>
                                        <p:cTn id="47" dur="175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8" dur="1750" fill="hold"/>
                                        <p:tgtEl>
                                          <p:spTgt spid="6">
                                            <p:txEl>
                                              <p:pRg st="3" end="3"/>
                                            </p:txEl>
                                          </p:spTgt>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6">
                                            <p:txEl>
                                              <p:pRg st="4" end="4"/>
                                            </p:txEl>
                                          </p:spTgt>
                                        </p:tgtEl>
                                        <p:attrNameLst>
                                          <p:attrName>style.visibility</p:attrName>
                                        </p:attrNameLst>
                                      </p:cBhvr>
                                      <p:to>
                                        <p:strVal val="visible"/>
                                      </p:to>
                                    </p:set>
                                    <p:animEffect transition="in" filter="fade">
                                      <p:cBhvr>
                                        <p:cTn id="51" dur="1750"/>
                                        <p:tgtEl>
                                          <p:spTgt spid="6">
                                            <p:txEl>
                                              <p:pRg st="4" end="4"/>
                                            </p:txEl>
                                          </p:spTgt>
                                        </p:tgtEl>
                                      </p:cBhvr>
                                    </p:animEffect>
                                    <p:anim calcmode="lin" valueType="num">
                                      <p:cBhvr>
                                        <p:cTn id="52" dur="175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3" dur="175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7"/>
                                        </p:tgtEl>
                                        <p:attrNameLst>
                                          <p:attrName>style.visibility</p:attrName>
                                        </p:attrNameLst>
                                      </p:cBhvr>
                                      <p:to>
                                        <p:strVal val="visible"/>
                                      </p:to>
                                    </p:set>
                                    <p:animEffect transition="in" filter="fade">
                                      <p:cBhvr>
                                        <p:cTn id="58" dur="1000"/>
                                        <p:tgtEl>
                                          <p:spTgt spid="7"/>
                                        </p:tgtEl>
                                      </p:cBhvr>
                                    </p:animEffect>
                                    <p:anim calcmode="lin" valueType="num">
                                      <p:cBhvr>
                                        <p:cTn id="59" dur="1000" fill="hold"/>
                                        <p:tgtEl>
                                          <p:spTgt spid="7"/>
                                        </p:tgtEl>
                                        <p:attrNameLst>
                                          <p:attrName>ppt_x</p:attrName>
                                        </p:attrNameLst>
                                      </p:cBhvr>
                                      <p:tavLst>
                                        <p:tav tm="0">
                                          <p:val>
                                            <p:strVal val="#ppt_x"/>
                                          </p:val>
                                        </p:tav>
                                        <p:tav tm="100000">
                                          <p:val>
                                            <p:strVal val="#ppt_x"/>
                                          </p:val>
                                        </p:tav>
                                      </p:tavLst>
                                    </p:anim>
                                    <p:anim calcmode="lin" valueType="num">
                                      <p:cBhvr>
                                        <p:cTn id="6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4" name="Прямоугольник 3"/>
          <p:cNvSpPr/>
          <p:nvPr/>
        </p:nvSpPr>
        <p:spPr>
          <a:xfrm>
            <a:off x="419091" y="209601"/>
            <a:ext cx="8317523" cy="6278642"/>
          </a:xfrm>
          <a:prstGeom prst="rect">
            <a:avLst/>
          </a:prstGeom>
        </p:spPr>
        <p:txBody>
          <a:bodyPr wrap="square">
            <a:spAutoFit/>
          </a:bodyPr>
          <a:lstStyle/>
          <a:p>
            <a:pPr algn="ctr"/>
            <a:r>
              <a:rPr lang="ru-RU" sz="2400" b="1" dirty="0" smtClean="0">
                <a:effectLst>
                  <a:outerShdw blurRad="38100" dist="38100" dir="2700000" algn="tl">
                    <a:srgbClr val="000000">
                      <a:alpha val="43137"/>
                    </a:srgbClr>
                  </a:outerShdw>
                </a:effectLst>
              </a:rPr>
              <a:t>ВЫБОР АМО</a:t>
            </a:r>
          </a:p>
          <a:p>
            <a:pPr algn="ctr"/>
            <a:endParaRPr lang="ru-RU" sz="2400" b="1" dirty="0" smtClean="0">
              <a:effectLst>
                <a:outerShdw blurRad="38100" dist="38100" dir="2700000" algn="tl">
                  <a:srgbClr val="000000">
                    <a:alpha val="43137"/>
                  </a:srgbClr>
                </a:outerShdw>
              </a:effectLst>
            </a:endParaRPr>
          </a:p>
          <a:p>
            <a:r>
              <a:rPr lang="ru-RU" sz="2400" dirty="0" smtClean="0"/>
              <a:t>Выбирая </a:t>
            </a:r>
            <a:r>
              <a:rPr lang="ru-RU" sz="2400" dirty="0"/>
              <a:t>активные методы обучения, руководствоваться следует такими критериями соответствия: </a:t>
            </a:r>
            <a:endParaRPr lang="ru-RU" sz="2400" dirty="0" smtClean="0"/>
          </a:p>
          <a:p>
            <a:endParaRPr lang="ru-RU" sz="2400" dirty="0" smtClean="0"/>
          </a:p>
          <a:p>
            <a:pPr marL="342900" indent="-342900">
              <a:buFont typeface="Wingdings" panose="05000000000000000000" pitchFamily="2" charset="2"/>
              <a:buChar char="ü"/>
            </a:pPr>
            <a:r>
              <a:rPr lang="ru-RU" sz="2400" dirty="0" smtClean="0"/>
              <a:t>задачам</a:t>
            </a:r>
            <a:r>
              <a:rPr lang="ru-RU" sz="2400" dirty="0"/>
              <a:t>, целям и принципам обучения; </a:t>
            </a:r>
            <a:endParaRPr lang="ru-RU" sz="2400" dirty="0" smtClean="0"/>
          </a:p>
          <a:p>
            <a:pPr marL="342900" indent="-342900">
              <a:buFont typeface="Wingdings" panose="05000000000000000000" pitchFamily="2" charset="2"/>
              <a:buChar char="ü"/>
            </a:pPr>
            <a:endParaRPr lang="ru-RU" sz="2400" dirty="0" smtClean="0"/>
          </a:p>
          <a:p>
            <a:pPr marL="342900" indent="-342900">
              <a:buFont typeface="Wingdings" panose="05000000000000000000" pitchFamily="2" charset="2"/>
              <a:buChar char="ü"/>
            </a:pPr>
            <a:r>
              <a:rPr lang="ru-RU" sz="2400" dirty="0" smtClean="0"/>
              <a:t>содержанию </a:t>
            </a:r>
            <a:r>
              <a:rPr lang="ru-RU" sz="2400" dirty="0"/>
              <a:t>изучаемой темы; </a:t>
            </a:r>
            <a:endParaRPr lang="ru-RU" sz="2400" dirty="0" smtClean="0"/>
          </a:p>
          <a:p>
            <a:pPr marL="342900" indent="-342900">
              <a:buFont typeface="Wingdings" panose="05000000000000000000" pitchFamily="2" charset="2"/>
              <a:buChar char="ü"/>
            </a:pPr>
            <a:endParaRPr lang="ru-RU" sz="2400" dirty="0" smtClean="0"/>
          </a:p>
          <a:p>
            <a:pPr marL="342900" indent="-342900">
              <a:buFont typeface="Wingdings" panose="05000000000000000000" pitchFamily="2" charset="2"/>
              <a:buChar char="ü"/>
            </a:pPr>
            <a:r>
              <a:rPr lang="ru-RU" sz="2400" dirty="0" smtClean="0"/>
              <a:t>возможностям </a:t>
            </a:r>
            <a:r>
              <a:rPr lang="ru-RU" sz="2400" dirty="0"/>
              <a:t>обучаемых: психологическому развитию, возрасту, уровню воспитания и образования; </a:t>
            </a:r>
            <a:endParaRPr lang="ru-RU" sz="2400" dirty="0" smtClean="0"/>
          </a:p>
          <a:p>
            <a:pPr marL="342900" indent="-342900">
              <a:buFont typeface="Wingdings" panose="05000000000000000000" pitchFamily="2" charset="2"/>
              <a:buChar char="ü"/>
            </a:pPr>
            <a:endParaRPr lang="ru-RU" sz="2400" dirty="0" smtClean="0"/>
          </a:p>
          <a:p>
            <a:pPr marL="342900" indent="-342900">
              <a:buFont typeface="Wingdings" panose="05000000000000000000" pitchFamily="2" charset="2"/>
              <a:buChar char="ü"/>
            </a:pPr>
            <a:r>
              <a:rPr lang="ru-RU" sz="2400" dirty="0" smtClean="0"/>
              <a:t>возможностям </a:t>
            </a:r>
            <a:r>
              <a:rPr lang="ru-RU" sz="2400" dirty="0"/>
              <a:t>педагога: его желаниям, опыту, личностным качествам и уровню профессионального мастерства; </a:t>
            </a:r>
            <a:endParaRPr lang="ru-RU" sz="2400" dirty="0" smtClean="0"/>
          </a:p>
          <a:p>
            <a:pPr marL="342900" indent="-342900">
              <a:buFont typeface="Wingdings" panose="05000000000000000000" pitchFamily="2" charset="2"/>
              <a:buChar char="ü"/>
            </a:pPr>
            <a:endParaRPr lang="ru-RU" sz="2400" dirty="0"/>
          </a:p>
          <a:p>
            <a:pPr marL="342900" indent="-342900">
              <a:buFont typeface="Wingdings" panose="05000000000000000000" pitchFamily="2" charset="2"/>
              <a:buChar char="ü"/>
            </a:pPr>
            <a:r>
              <a:rPr lang="ru-RU" sz="2400" dirty="0" smtClean="0"/>
              <a:t>отведенному </a:t>
            </a:r>
            <a:r>
              <a:rPr lang="ru-RU" sz="2400" dirty="0"/>
              <a:t>времени и условиям проведения обучения.</a:t>
            </a:r>
          </a:p>
          <a:p>
            <a:endParaRPr lang="ru-RU" dirty="0"/>
          </a:p>
        </p:txBody>
      </p:sp>
    </p:spTree>
    <p:extLst>
      <p:ext uri="{BB962C8B-B14F-4D97-AF65-F5344CB8AC3E}">
        <p14:creationId xmlns:p14="http://schemas.microsoft.com/office/powerpoint/2010/main" val="260895766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4" name="Прямоугольник 3"/>
          <p:cNvSpPr/>
          <p:nvPr/>
        </p:nvSpPr>
        <p:spPr>
          <a:xfrm>
            <a:off x="446035" y="4181196"/>
            <a:ext cx="8636228" cy="830997"/>
          </a:xfrm>
          <a:prstGeom prst="rect">
            <a:avLst/>
          </a:prstGeom>
        </p:spPr>
        <p:txBody>
          <a:bodyPr wrap="square">
            <a:spAutoFit/>
          </a:bodyPr>
          <a:lstStyle/>
          <a:p>
            <a:pPr marL="342900" indent="-342900">
              <a:buFont typeface="Wingdings" panose="05000000000000000000" pitchFamily="2" charset="2"/>
              <a:buChar char="ü"/>
            </a:pPr>
            <a:r>
              <a:rPr lang="ru-RU" sz="2400" dirty="0"/>
              <a:t>Активный метод работы над </a:t>
            </a:r>
            <a:r>
              <a:rPr lang="ru-RU" sz="2400" dirty="0" smtClean="0"/>
              <a:t>темой </a:t>
            </a:r>
          </a:p>
          <a:p>
            <a:r>
              <a:rPr lang="ru-RU" sz="2400" dirty="0" smtClean="0"/>
              <a:t>(</a:t>
            </a:r>
            <a:r>
              <a:rPr lang="ru-RU" sz="2400" dirty="0" smtClean="0">
                <a:hlinkClick r:id="rId3" action="ppaction://hlinkpres?slideindex=1&amp;slidetitle="/>
              </a:rPr>
              <a:t>Автобусная остановка</a:t>
            </a:r>
            <a:r>
              <a:rPr lang="ru-RU" sz="2400" dirty="0" smtClean="0"/>
              <a:t>, </a:t>
            </a:r>
            <a:r>
              <a:rPr lang="ru-RU" sz="2400" dirty="0">
                <a:hlinkClick r:id="rId4" action="ppaction://hlinkpres?slideindex=1&amp;slidetitle="/>
              </a:rPr>
              <a:t>Картинная </a:t>
            </a:r>
            <a:r>
              <a:rPr lang="ru-RU" sz="2400" dirty="0" smtClean="0">
                <a:hlinkClick r:id="rId4" action="ppaction://hlinkpres?slideindex=1&amp;slidetitle="/>
              </a:rPr>
              <a:t>галерея</a:t>
            </a:r>
            <a:r>
              <a:rPr lang="ru-RU" sz="2400" dirty="0" smtClean="0"/>
              <a:t>, Кластер, </a:t>
            </a:r>
            <a:r>
              <a:rPr lang="ru-RU" sz="2400" dirty="0" smtClean="0">
                <a:hlinkClick r:id="rId5" action="ppaction://hlinksldjump"/>
              </a:rPr>
              <a:t>Синквейн</a:t>
            </a:r>
            <a:r>
              <a:rPr lang="ru-RU" sz="2400" dirty="0" smtClean="0"/>
              <a:t>)</a:t>
            </a:r>
            <a:endParaRPr lang="ru-RU" sz="2400" dirty="0"/>
          </a:p>
        </p:txBody>
      </p:sp>
      <p:sp>
        <p:nvSpPr>
          <p:cNvPr id="6" name="Прямоугольник 5"/>
          <p:cNvSpPr/>
          <p:nvPr/>
        </p:nvSpPr>
        <p:spPr>
          <a:xfrm>
            <a:off x="458849" y="734774"/>
            <a:ext cx="8529120" cy="1938992"/>
          </a:xfrm>
          <a:prstGeom prst="rect">
            <a:avLst/>
          </a:prstGeom>
        </p:spPr>
        <p:txBody>
          <a:bodyPr wrap="square">
            <a:spAutoFit/>
          </a:bodyPr>
          <a:lstStyle/>
          <a:p>
            <a:pPr marL="342900" indent="-342900">
              <a:buFont typeface="Wingdings" panose="05000000000000000000" pitchFamily="2" charset="2"/>
              <a:buChar char="ü"/>
            </a:pPr>
            <a:r>
              <a:rPr lang="ru-RU" sz="2400" dirty="0"/>
              <a:t>Активный </a:t>
            </a:r>
            <a:r>
              <a:rPr lang="ru-RU" sz="2400" dirty="0" smtClean="0"/>
              <a:t>метод знакомства </a:t>
            </a:r>
          </a:p>
          <a:p>
            <a:r>
              <a:rPr lang="ru-RU" sz="2400" dirty="0" smtClean="0"/>
              <a:t>(</a:t>
            </a:r>
            <a:r>
              <a:rPr lang="ru-RU" sz="2400" dirty="0" smtClean="0">
                <a:hlinkClick r:id="rId6" action="ppaction://hlinkpres?slideindex=1&amp;slidetitle="/>
              </a:rPr>
              <a:t>Алфавит</a:t>
            </a:r>
            <a:r>
              <a:rPr lang="ru-RU" sz="2400" dirty="0" smtClean="0"/>
              <a:t>, </a:t>
            </a:r>
            <a:r>
              <a:rPr lang="ru-RU" sz="2400" dirty="0" smtClean="0">
                <a:hlinkClick r:id="rId7" action="ppaction://hlinkpres?slideindex=1&amp;slidetitle="/>
              </a:rPr>
              <a:t>Любознательная  Людмила </a:t>
            </a:r>
            <a:r>
              <a:rPr lang="ru-RU" sz="2400" dirty="0"/>
              <a:t>, </a:t>
            </a:r>
            <a:endParaRPr lang="ru-RU" sz="2400" dirty="0" smtClean="0"/>
          </a:p>
          <a:p>
            <a:r>
              <a:rPr lang="ru-RU" sz="2400" dirty="0" smtClean="0">
                <a:hlinkClick r:id="rId8" action="ppaction://hlinkpres?slideindex=1&amp;slidetitle="/>
              </a:rPr>
              <a:t>Обмен местами</a:t>
            </a:r>
            <a:r>
              <a:rPr lang="ru-RU" sz="2400" dirty="0"/>
              <a:t>, </a:t>
            </a:r>
            <a:r>
              <a:rPr lang="ru-RU" sz="2400" dirty="0">
                <a:hlinkClick r:id="rId9" action="ppaction://hlinkpres?slideindex=1&amp;slidetitle="/>
              </a:rPr>
              <a:t>Зоопарк</a:t>
            </a:r>
            <a:r>
              <a:rPr lang="ru-RU" sz="2400" dirty="0"/>
              <a:t>, </a:t>
            </a:r>
            <a:r>
              <a:rPr lang="ru-RU" sz="2400" dirty="0" smtClean="0">
                <a:hlinkClick r:id="rId10" action="ppaction://hlinkpres?slideindex=1&amp;slidetitle="/>
              </a:rPr>
              <a:t>Поздоровайся локтями</a:t>
            </a:r>
            <a:r>
              <a:rPr lang="ru-RU" sz="2400" dirty="0" smtClean="0"/>
              <a:t>, Улыбнёмся</a:t>
            </a:r>
          </a:p>
          <a:p>
            <a:r>
              <a:rPr lang="ru-RU" sz="2400" dirty="0" smtClean="0"/>
              <a:t>друг </a:t>
            </a:r>
            <a:r>
              <a:rPr lang="ru-RU" sz="2400" dirty="0"/>
              <a:t>другу, Поздороваемся глазами, Расскажи о себе, Комплименты)</a:t>
            </a:r>
            <a:r>
              <a:rPr lang="ru-RU" sz="2400" dirty="0" smtClean="0"/>
              <a:t> </a:t>
            </a:r>
            <a:endParaRPr lang="ru-RU" sz="2400" dirty="0"/>
          </a:p>
        </p:txBody>
      </p:sp>
      <p:sp>
        <p:nvSpPr>
          <p:cNvPr id="7" name="Прямоугольник 6"/>
          <p:cNvSpPr/>
          <p:nvPr/>
        </p:nvSpPr>
        <p:spPr>
          <a:xfrm>
            <a:off x="427832" y="5364103"/>
            <a:ext cx="7721231" cy="1200329"/>
          </a:xfrm>
          <a:prstGeom prst="rect">
            <a:avLst/>
          </a:prstGeom>
        </p:spPr>
        <p:txBody>
          <a:bodyPr wrap="square">
            <a:spAutoFit/>
          </a:bodyPr>
          <a:lstStyle/>
          <a:p>
            <a:pPr marL="342900" indent="-342900">
              <a:buFont typeface="Wingdings" panose="05000000000000000000" pitchFamily="2" charset="2"/>
              <a:buChar char="ü"/>
            </a:pPr>
            <a:r>
              <a:rPr lang="ru-RU" sz="2400" dirty="0"/>
              <a:t>Активный метод активизации </a:t>
            </a:r>
            <a:r>
              <a:rPr lang="ru-RU" sz="2400" dirty="0" smtClean="0"/>
              <a:t>учащихся (</a:t>
            </a:r>
            <a:r>
              <a:rPr lang="ru-RU" sz="2400" dirty="0" smtClean="0">
                <a:hlinkClick r:id="rId11" action="ppaction://hlinkpres?slideindex=1&amp;slidetitle="/>
              </a:rPr>
              <a:t>Давайте споём</a:t>
            </a:r>
            <a:r>
              <a:rPr lang="ru-RU" sz="2400" dirty="0" smtClean="0"/>
              <a:t>, </a:t>
            </a:r>
            <a:r>
              <a:rPr lang="ru-RU" sz="2400" dirty="0" smtClean="0">
                <a:hlinkClick r:id="rId12" action="ppaction://hlinkpres?slideindex=1&amp;slidetitle="/>
              </a:rPr>
              <a:t>Земля, воздух, огонь и </a:t>
            </a:r>
            <a:r>
              <a:rPr lang="ru-RU" sz="2400" dirty="0">
                <a:hlinkClick r:id="rId12" action="ppaction://hlinkpres?slideindex=1&amp;slidetitle="/>
              </a:rPr>
              <a:t>вода, </a:t>
            </a:r>
            <a:r>
              <a:rPr lang="ru-RU" sz="2400" dirty="0">
                <a:hlinkClick r:id="rId13" action="ppaction://hlinkpres?slideindex=1&amp;slidetitle="/>
              </a:rPr>
              <a:t>Электрическая </a:t>
            </a:r>
            <a:r>
              <a:rPr lang="ru-RU" sz="2400" dirty="0" smtClean="0">
                <a:hlinkClick r:id="rId13" action="ppaction://hlinkpres?slideindex=1&amp;slidetitle="/>
              </a:rPr>
              <a:t>цепь)  </a:t>
            </a:r>
            <a:endParaRPr lang="ru-RU" sz="2400" dirty="0"/>
          </a:p>
        </p:txBody>
      </p:sp>
      <p:sp>
        <p:nvSpPr>
          <p:cNvPr id="5" name="Прямоугольник 4"/>
          <p:cNvSpPr/>
          <p:nvPr/>
        </p:nvSpPr>
        <p:spPr>
          <a:xfrm>
            <a:off x="458150" y="2707759"/>
            <a:ext cx="8687389" cy="1200329"/>
          </a:xfrm>
          <a:prstGeom prst="rect">
            <a:avLst/>
          </a:prstGeom>
        </p:spPr>
        <p:txBody>
          <a:bodyPr wrap="square">
            <a:spAutoFit/>
          </a:bodyPr>
          <a:lstStyle/>
          <a:p>
            <a:pPr marL="342900" indent="-342900">
              <a:buFont typeface="Wingdings" panose="05000000000000000000" pitchFamily="2" charset="2"/>
              <a:buChar char="ü"/>
            </a:pPr>
            <a:r>
              <a:rPr lang="ru-RU" sz="2400" dirty="0"/>
              <a:t>Активный метод  выяснения ожиданий и </a:t>
            </a:r>
            <a:r>
              <a:rPr lang="ru-RU" sz="2400" dirty="0" smtClean="0"/>
              <a:t>опасений </a:t>
            </a:r>
          </a:p>
          <a:p>
            <a:r>
              <a:rPr lang="ru-RU" sz="2400" dirty="0" smtClean="0"/>
              <a:t>(</a:t>
            </a:r>
            <a:r>
              <a:rPr lang="ru-RU" sz="2400" dirty="0" smtClean="0">
                <a:hlinkClick r:id="rId14" action="ppaction://hlinkpres?slideindex=1&amp;slidetitle="/>
              </a:rPr>
              <a:t>Древо желаний</a:t>
            </a:r>
            <a:r>
              <a:rPr lang="ru-RU" sz="2400" dirty="0" smtClean="0"/>
              <a:t>, </a:t>
            </a:r>
            <a:r>
              <a:rPr lang="ru-RU" sz="2400" dirty="0">
                <a:hlinkClick r:id="rId15" action="ppaction://hlinkpres?slideindex=1&amp;slidetitle="/>
              </a:rPr>
              <a:t>Лето-Осень</a:t>
            </a:r>
            <a:r>
              <a:rPr lang="ru-RU" sz="2400" dirty="0"/>
              <a:t>, </a:t>
            </a:r>
            <a:r>
              <a:rPr lang="ru-RU" sz="2400" dirty="0">
                <a:hlinkClick r:id="rId16" action="ppaction://hlinkpres?slideindex=1&amp;slidetitle="/>
              </a:rPr>
              <a:t>Любит – Не </a:t>
            </a:r>
            <a:r>
              <a:rPr lang="ru-RU" sz="2400" dirty="0" smtClean="0">
                <a:hlinkClick r:id="rId16" action="ppaction://hlinkpres?slideindex=1&amp;slidetitle="/>
              </a:rPr>
              <a:t>любит</a:t>
            </a:r>
            <a:r>
              <a:rPr lang="ru-RU" sz="2400" dirty="0"/>
              <a:t>, Солнце и </a:t>
            </a:r>
            <a:r>
              <a:rPr lang="ru-RU" sz="2400" dirty="0" smtClean="0"/>
              <a:t>тучки,</a:t>
            </a:r>
          </a:p>
          <a:p>
            <a:r>
              <a:rPr lang="ru-RU" sz="2400" dirty="0"/>
              <a:t>Разноцветные листы, Фруктовый сад, Список покупок) </a:t>
            </a:r>
          </a:p>
        </p:txBody>
      </p:sp>
      <p:sp>
        <p:nvSpPr>
          <p:cNvPr id="10" name="TextBox 9"/>
          <p:cNvSpPr txBox="1"/>
          <p:nvPr/>
        </p:nvSpPr>
        <p:spPr>
          <a:xfrm>
            <a:off x="4148614" y="152031"/>
            <a:ext cx="848309" cy="461665"/>
          </a:xfrm>
          <a:prstGeom prst="rect">
            <a:avLst/>
          </a:prstGeom>
          <a:noFill/>
        </p:spPr>
        <p:txBody>
          <a:bodyPr wrap="none" rtlCol="0">
            <a:spAutoFit/>
          </a:bodyPr>
          <a:lstStyle/>
          <a:p>
            <a:r>
              <a:rPr lang="ru-RU" sz="2400" b="1" dirty="0" smtClean="0">
                <a:effectLst>
                  <a:outerShdw blurRad="38100" dist="38100" dir="2700000" algn="tl">
                    <a:srgbClr val="000000">
                      <a:alpha val="43137"/>
                    </a:srgbClr>
                  </a:outerShdw>
                </a:effectLst>
              </a:rPr>
              <a:t>АМО</a:t>
            </a:r>
            <a:endParaRPr lang="ru-RU" sz="2400" b="1" dirty="0">
              <a:effectLst>
                <a:outerShdw blurRad="38100" dist="38100" dir="2700000" algn="tl">
                  <a:srgbClr val="000000">
                    <a:alpha val="43137"/>
                  </a:srgbClr>
                </a:outerShdw>
              </a:effectLst>
            </a:endParaRPr>
          </a:p>
        </p:txBody>
      </p:sp>
      <p:pic>
        <p:nvPicPr>
          <p:cNvPr id="11" name="Рисунок 10">
            <a:hlinkClick r:id="rId17" action="ppaction://hlinkfile"/>
          </p:cNvPr>
          <p:cNvPicPr>
            <a:picLocks noChangeAspect="1"/>
          </p:cNvPicPr>
          <p:nvPr/>
        </p:nvPicPr>
        <p:blipFill>
          <a:blip r:embed="rId18" cstate="email">
            <a:extLst>
              <a:ext uri="{28A0092B-C50C-407E-A947-70E740481C1C}">
                <a14:useLocalDpi xmlns:a14="http://schemas.microsoft.com/office/drawing/2010/main"/>
              </a:ext>
            </a:extLst>
          </a:blip>
          <a:stretch>
            <a:fillRect/>
          </a:stretch>
        </p:blipFill>
        <p:spPr>
          <a:xfrm>
            <a:off x="7934163" y="5381525"/>
            <a:ext cx="930490" cy="1213867"/>
          </a:xfrm>
          <a:prstGeom prst="rect">
            <a:avLst/>
          </a:prstGeom>
        </p:spPr>
      </p:pic>
    </p:spTree>
    <p:extLst>
      <p:ext uri="{BB962C8B-B14F-4D97-AF65-F5344CB8AC3E}">
        <p14:creationId xmlns:p14="http://schemas.microsoft.com/office/powerpoint/2010/main" val="2362561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3"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Прямоугольник 2"/>
          <p:cNvSpPr/>
          <p:nvPr/>
        </p:nvSpPr>
        <p:spPr>
          <a:xfrm>
            <a:off x="430722" y="5219086"/>
            <a:ext cx="8643667" cy="830997"/>
          </a:xfrm>
          <a:prstGeom prst="rect">
            <a:avLst/>
          </a:prstGeom>
        </p:spPr>
        <p:txBody>
          <a:bodyPr wrap="square">
            <a:spAutoFit/>
          </a:bodyPr>
          <a:lstStyle/>
          <a:p>
            <a:r>
              <a:rPr lang="ru-RU" sz="2400" dirty="0"/>
              <a:t>Активный метод релаксации (</a:t>
            </a:r>
            <a:r>
              <a:rPr lang="ru-RU" sz="2400" dirty="0">
                <a:hlinkClick r:id="rId3" action="ppaction://hlinkpres?slideindex=1&amp;slidetitle="/>
              </a:rPr>
              <a:t>Переполох </a:t>
            </a:r>
            <a:r>
              <a:rPr lang="ru-RU" sz="2400" dirty="0" smtClean="0">
                <a:hlinkClick r:id="rId3" action="ppaction://hlinkpres?slideindex=1&amp;slidetitle="/>
              </a:rPr>
              <a:t>на </a:t>
            </a:r>
            <a:r>
              <a:rPr lang="ru-RU" sz="2400" dirty="0">
                <a:hlinkClick r:id="rId3" action="ppaction://hlinkpres?slideindex=1&amp;slidetitle="/>
              </a:rPr>
              <a:t>заднем </a:t>
            </a:r>
            <a:r>
              <a:rPr lang="ru-RU" sz="2400" dirty="0" smtClean="0">
                <a:hlinkClick r:id="rId3" action="ppaction://hlinkpres?slideindex=1&amp;slidetitle="/>
              </a:rPr>
              <a:t>дворе</a:t>
            </a:r>
            <a:r>
              <a:rPr lang="ru-RU" sz="2400" dirty="0"/>
              <a:t>, </a:t>
            </a:r>
            <a:r>
              <a:rPr lang="ru-RU" sz="2400" dirty="0">
                <a:hlinkClick r:id="rId4" action="ppaction://hlinkpres?slideindex=1&amp;slidetitle="/>
              </a:rPr>
              <a:t>Помни </a:t>
            </a:r>
            <a:r>
              <a:rPr lang="ru-RU" sz="2400" dirty="0" smtClean="0">
                <a:hlinkClick r:id="rId4" action="ppaction://hlinkpres?slideindex=1&amp;slidetitle="/>
              </a:rPr>
              <a:t>меня</a:t>
            </a:r>
            <a:r>
              <a:rPr lang="ru-RU" sz="2400" dirty="0" smtClean="0"/>
              <a:t>, Круг дружбы)</a:t>
            </a:r>
            <a:endParaRPr lang="ru-RU" sz="2400" dirty="0"/>
          </a:p>
        </p:txBody>
      </p:sp>
      <p:sp>
        <p:nvSpPr>
          <p:cNvPr id="4" name="Прямоугольник 3"/>
          <p:cNvSpPr/>
          <p:nvPr/>
        </p:nvSpPr>
        <p:spPr>
          <a:xfrm>
            <a:off x="455405" y="3633534"/>
            <a:ext cx="7824747" cy="1569660"/>
          </a:xfrm>
          <a:prstGeom prst="rect">
            <a:avLst/>
          </a:prstGeom>
        </p:spPr>
        <p:txBody>
          <a:bodyPr wrap="square">
            <a:spAutoFit/>
          </a:bodyPr>
          <a:lstStyle/>
          <a:p>
            <a:r>
              <a:rPr lang="ru-RU" sz="2400" dirty="0"/>
              <a:t>Активный метод перехода к </a:t>
            </a:r>
            <a:r>
              <a:rPr lang="ru-RU" sz="2400" dirty="0" smtClean="0"/>
              <a:t>повседневности (</a:t>
            </a:r>
            <a:r>
              <a:rPr lang="ru-RU" sz="2400" dirty="0" smtClean="0">
                <a:hlinkClick r:id="rId5" action="ppaction://hlinkpres?slideindex=1&amp;slidetitle="/>
              </a:rPr>
              <a:t>Какой </a:t>
            </a:r>
            <a:r>
              <a:rPr lang="ru-RU" sz="2400" dirty="0">
                <a:hlinkClick r:id="rId5" action="ppaction://hlinkpres?slideindex=1&amp;slidetitle="/>
              </a:rPr>
              <a:t>путь я прошёл</a:t>
            </a:r>
            <a:r>
              <a:rPr lang="ru-RU" sz="2400" dirty="0" smtClean="0">
                <a:hlinkClick r:id="rId5" action="ppaction://hlinkpres?slideindex=1&amp;slidetitle="/>
              </a:rPr>
              <a:t>?</a:t>
            </a:r>
            <a:r>
              <a:rPr lang="ru-RU" sz="2400" dirty="0"/>
              <a:t> </a:t>
            </a:r>
            <a:r>
              <a:rPr lang="ru-RU" sz="2400" dirty="0" smtClean="0">
                <a:hlinkClick r:id="rId6" action="ppaction://hlinkpres?slideindex=1&amp;slidetitle="/>
              </a:rPr>
              <a:t>Комплименты</a:t>
            </a:r>
            <a:r>
              <a:rPr lang="ru-RU" sz="2400" dirty="0"/>
              <a:t>, </a:t>
            </a:r>
            <a:r>
              <a:rPr lang="ru-RU" sz="2400" dirty="0">
                <a:hlinkClick r:id="rId7" action="ppaction://hlinkpres?slideindex=1&amp;slidetitle="/>
              </a:rPr>
              <a:t>Последнее </a:t>
            </a:r>
            <a:r>
              <a:rPr lang="ru-RU" sz="2400" dirty="0" smtClean="0">
                <a:hlinkClick r:id="rId7" action="ppaction://hlinkpres?slideindex=1&amp;slidetitle="/>
              </a:rPr>
              <a:t>слово</a:t>
            </a:r>
            <a:r>
              <a:rPr lang="ru-RU" sz="2400" dirty="0" smtClean="0"/>
              <a:t>, </a:t>
            </a:r>
            <a:r>
              <a:rPr lang="ru-RU" sz="2400" dirty="0" smtClean="0">
                <a:hlinkClick r:id="rId8" action="ppaction://hlinkpres?slideindex=1&amp;slidetitle="/>
              </a:rPr>
              <a:t>Светофор</a:t>
            </a:r>
            <a:r>
              <a:rPr lang="ru-RU" sz="2400" dirty="0"/>
              <a:t>, </a:t>
            </a:r>
            <a:r>
              <a:rPr lang="ru-RU" sz="2400" dirty="0" smtClean="0">
                <a:hlinkClick r:id="rId9" action="ppaction://hlinkpres?slideindex=1&amp;slidetitle="/>
              </a:rPr>
              <a:t>Солнце</a:t>
            </a:r>
            <a:r>
              <a:rPr lang="ru-RU" sz="2400" dirty="0"/>
              <a:t>, </a:t>
            </a:r>
            <a:r>
              <a:rPr lang="ru-RU" sz="2400" dirty="0">
                <a:hlinkClick r:id="rId10" action="ppaction://hlinkpres?slideindex=1&amp;slidetitle="/>
              </a:rPr>
              <a:t>Шкатулка наших успехов, </a:t>
            </a:r>
            <a:r>
              <a:rPr lang="ru-RU" sz="2400" dirty="0" smtClean="0">
                <a:hlinkClick r:id="rId10" action="ppaction://hlinkpres?slideindex=1&amp;slidetitle="/>
              </a:rPr>
              <a:t>достижений</a:t>
            </a:r>
            <a:r>
              <a:rPr lang="ru-RU" sz="2400" dirty="0"/>
              <a:t>, </a:t>
            </a:r>
            <a:r>
              <a:rPr lang="ru-RU" sz="2400" dirty="0">
                <a:hlinkClick r:id="rId11" action="ppaction://hlinkpres?slideindex=1&amp;slidetitle="/>
              </a:rPr>
              <a:t>Всё у меня в руках</a:t>
            </a:r>
            <a:r>
              <a:rPr lang="ru-RU" sz="2400" dirty="0"/>
              <a:t>)</a:t>
            </a:r>
          </a:p>
        </p:txBody>
      </p:sp>
      <p:sp>
        <p:nvSpPr>
          <p:cNvPr id="6" name="Прямоугольник 5"/>
          <p:cNvSpPr/>
          <p:nvPr/>
        </p:nvSpPr>
        <p:spPr>
          <a:xfrm>
            <a:off x="456004" y="720772"/>
            <a:ext cx="8294260" cy="830997"/>
          </a:xfrm>
          <a:prstGeom prst="rect">
            <a:avLst/>
          </a:prstGeom>
        </p:spPr>
        <p:txBody>
          <a:bodyPr wrap="square">
            <a:spAutoFit/>
          </a:bodyPr>
          <a:lstStyle/>
          <a:p>
            <a:r>
              <a:rPr lang="ru-RU" sz="2400" dirty="0"/>
              <a:t>Активный метод представления </a:t>
            </a:r>
            <a:r>
              <a:rPr lang="ru-RU" sz="2400" dirty="0" smtClean="0"/>
              <a:t>информации </a:t>
            </a:r>
          </a:p>
          <a:p>
            <a:r>
              <a:rPr lang="ru-RU" sz="2400" dirty="0" smtClean="0"/>
              <a:t>(</a:t>
            </a:r>
            <a:r>
              <a:rPr lang="ru-RU" sz="2400" dirty="0" smtClean="0">
                <a:hlinkClick r:id="rId12" action="ppaction://hlinkpres?slideindex=1&amp;slidetitle="/>
              </a:rPr>
              <a:t>Инфо-</a:t>
            </a:r>
            <a:r>
              <a:rPr lang="ru-RU" sz="2400" dirty="0" err="1" smtClean="0">
                <a:hlinkClick r:id="rId12" action="ppaction://hlinkpres?slideindex=1&amp;slidetitle="/>
              </a:rPr>
              <a:t>угадайка</a:t>
            </a:r>
            <a:r>
              <a:rPr lang="ru-RU" sz="2400" dirty="0"/>
              <a:t>)</a:t>
            </a:r>
            <a:r>
              <a:rPr lang="ru-RU" sz="2400" dirty="0" smtClean="0"/>
              <a:t> </a:t>
            </a:r>
            <a:endParaRPr lang="ru-RU" sz="2400" dirty="0"/>
          </a:p>
        </p:txBody>
      </p:sp>
      <p:sp>
        <p:nvSpPr>
          <p:cNvPr id="8" name="Прямоугольник 7"/>
          <p:cNvSpPr/>
          <p:nvPr/>
        </p:nvSpPr>
        <p:spPr>
          <a:xfrm>
            <a:off x="456004" y="2348748"/>
            <a:ext cx="8294260" cy="830997"/>
          </a:xfrm>
          <a:prstGeom prst="rect">
            <a:avLst/>
          </a:prstGeom>
        </p:spPr>
        <p:txBody>
          <a:bodyPr wrap="square">
            <a:spAutoFit/>
          </a:bodyPr>
          <a:lstStyle/>
          <a:p>
            <a:r>
              <a:rPr lang="ru-RU" sz="2400" dirty="0"/>
              <a:t>Активный метод </a:t>
            </a:r>
            <a:r>
              <a:rPr lang="ru-RU" sz="2400" dirty="0" smtClean="0"/>
              <a:t>обобщения информации, рефлексии </a:t>
            </a:r>
          </a:p>
          <a:p>
            <a:r>
              <a:rPr lang="ru-RU" sz="2400" dirty="0" smtClean="0"/>
              <a:t>(Синквейн) </a:t>
            </a:r>
            <a:endParaRPr lang="ru-RU" sz="2400" dirty="0"/>
          </a:p>
        </p:txBody>
      </p:sp>
      <p:pic>
        <p:nvPicPr>
          <p:cNvPr id="10" name="Рисунок 9">
            <a:hlinkClick r:id="rId13" action="ppaction://hlinkfile"/>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134708" y="5762646"/>
            <a:ext cx="738571" cy="963500"/>
          </a:xfrm>
          <a:prstGeom prst="rect">
            <a:avLst/>
          </a:prstGeom>
        </p:spPr>
      </p:pic>
    </p:spTree>
    <p:extLst>
      <p:ext uri="{BB962C8B-B14F-4D97-AF65-F5344CB8AC3E}">
        <p14:creationId xmlns:p14="http://schemas.microsoft.com/office/powerpoint/2010/main" val="102181772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TextBox 2"/>
          <p:cNvSpPr txBox="1"/>
          <p:nvPr/>
        </p:nvSpPr>
        <p:spPr>
          <a:xfrm>
            <a:off x="517585" y="733245"/>
            <a:ext cx="7921866" cy="5262979"/>
          </a:xfrm>
          <a:prstGeom prst="rect">
            <a:avLst/>
          </a:prstGeom>
          <a:noFill/>
        </p:spPr>
        <p:txBody>
          <a:bodyPr wrap="square" rtlCol="0">
            <a:spAutoFit/>
          </a:bodyPr>
          <a:lstStyle/>
          <a:p>
            <a:pPr algn="ctr"/>
            <a:r>
              <a:rPr lang="ru-RU" sz="2400" b="1" u="sng" dirty="0" smtClean="0">
                <a:effectLst>
                  <a:outerShdw blurRad="38100" dist="38100" dir="2700000" algn="tl">
                    <a:srgbClr val="000000">
                      <a:alpha val="43137"/>
                    </a:srgbClr>
                  </a:outerShdw>
                </a:effectLst>
              </a:rPr>
              <a:t>СИНКВЕЙН</a:t>
            </a:r>
          </a:p>
          <a:p>
            <a:endParaRPr lang="ru-RU" sz="2400" dirty="0">
              <a:effectLst>
                <a:outerShdw blurRad="38100" dist="38100" dir="2700000" algn="tl">
                  <a:srgbClr val="000000">
                    <a:alpha val="43137"/>
                  </a:srgbClr>
                </a:outerShdw>
              </a:effectLst>
            </a:endParaRPr>
          </a:p>
          <a:p>
            <a:r>
              <a:rPr lang="ru-RU" sz="2400" dirty="0"/>
              <a:t>Синквейн - прием, позволяющий в нескольких словах изложить учебный материал на определенную тему. Это специфическое стихотворение (без рифмы), состоящее из пяти строк, в которых обобщена информация по изученной теме.</a:t>
            </a:r>
          </a:p>
          <a:p>
            <a:endParaRPr lang="ru-RU" sz="2400" dirty="0"/>
          </a:p>
          <a:p>
            <a:r>
              <a:rPr lang="ru-RU" sz="2400" dirty="0"/>
              <a:t>Слово «синквейн» происходит от французского, означающего «пять».</a:t>
            </a:r>
          </a:p>
          <a:p>
            <a:endParaRPr lang="ru-RU" sz="2400" dirty="0"/>
          </a:p>
          <a:p>
            <a:r>
              <a:rPr lang="ru-RU" sz="2400" dirty="0"/>
              <a:t>Цель данной технологии: добиться более глубокого осмысления темы.</a:t>
            </a:r>
          </a:p>
          <a:p>
            <a:endParaRPr lang="ru-RU" sz="2400" dirty="0"/>
          </a:p>
        </p:txBody>
      </p:sp>
    </p:spTree>
    <p:extLst>
      <p:ext uri="{BB962C8B-B14F-4D97-AF65-F5344CB8AC3E}">
        <p14:creationId xmlns:p14="http://schemas.microsoft.com/office/powerpoint/2010/main" val="1143479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Прямоугольник 2"/>
          <p:cNvSpPr/>
          <p:nvPr/>
        </p:nvSpPr>
        <p:spPr>
          <a:xfrm>
            <a:off x="552091" y="751344"/>
            <a:ext cx="8453886" cy="5262979"/>
          </a:xfrm>
          <a:prstGeom prst="rect">
            <a:avLst/>
          </a:prstGeom>
        </p:spPr>
        <p:txBody>
          <a:bodyPr wrap="square">
            <a:spAutoFit/>
          </a:bodyPr>
          <a:lstStyle/>
          <a:p>
            <a:pPr algn="ctr"/>
            <a:r>
              <a:rPr lang="ru-RU" sz="2400" b="1" dirty="0">
                <a:effectLst>
                  <a:outerShdw blurRad="38100" dist="38100" dir="2700000" algn="tl">
                    <a:srgbClr val="000000">
                      <a:alpha val="43137"/>
                    </a:srgbClr>
                  </a:outerShdw>
                </a:effectLst>
              </a:rPr>
              <a:t>Пошаговое описание метода:</a:t>
            </a:r>
          </a:p>
          <a:p>
            <a:endParaRPr lang="ru-RU" sz="2400" dirty="0"/>
          </a:p>
          <a:p>
            <a:r>
              <a:rPr lang="ru-RU" sz="2400" dirty="0"/>
              <a:t>Знакомство с правилами составления синквейна.</a:t>
            </a:r>
          </a:p>
          <a:p>
            <a:r>
              <a:rPr lang="ru-RU" sz="2400" dirty="0"/>
              <a:t>Составление, следуя правилам, синквейна на определенную тему.</a:t>
            </a:r>
          </a:p>
          <a:p>
            <a:r>
              <a:rPr lang="ru-RU" sz="2400" dirty="0"/>
              <a:t>Добровольное зачитывание нескольких синквейнов.</a:t>
            </a:r>
          </a:p>
          <a:p>
            <a:r>
              <a:rPr lang="ru-RU" sz="2400" dirty="0"/>
              <a:t>Каждому студенту дается 4 - 5 минут, чтобы написать синквейн. Затем он поворачивается к партнеру и из двух синквейнов они составляют один, с которым оба будут согласны. Это дает возможность критически рассмотреть данную тему. Этот метод требует, чтобы участники слушали друг друга и извлекали из произведений других те идеи, которые они могут увязать со своими. Это обычно порождает дискуссию.</a:t>
            </a:r>
          </a:p>
        </p:txBody>
      </p:sp>
    </p:spTree>
    <p:extLst>
      <p:ext uri="{BB962C8B-B14F-4D97-AF65-F5344CB8AC3E}">
        <p14:creationId xmlns:p14="http://schemas.microsoft.com/office/powerpoint/2010/main" val="4126748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Прямоугольник 2"/>
          <p:cNvSpPr/>
          <p:nvPr/>
        </p:nvSpPr>
        <p:spPr>
          <a:xfrm>
            <a:off x="510498" y="0"/>
            <a:ext cx="8134709" cy="6370975"/>
          </a:xfrm>
          <a:prstGeom prst="rect">
            <a:avLst/>
          </a:prstGeom>
        </p:spPr>
        <p:txBody>
          <a:bodyPr wrap="square">
            <a:spAutoFit/>
          </a:bodyPr>
          <a:lstStyle/>
          <a:p>
            <a:endParaRPr lang="ru-RU" sz="2400" dirty="0"/>
          </a:p>
          <a:p>
            <a:pPr algn="ctr"/>
            <a:r>
              <a:rPr lang="ru-RU" sz="2400" b="1" dirty="0">
                <a:effectLst>
                  <a:outerShdw blurRad="38100" dist="38100" dir="2700000" algn="tl">
                    <a:srgbClr val="000000">
                      <a:alpha val="43137"/>
                    </a:srgbClr>
                  </a:outerShdw>
                </a:effectLst>
              </a:rPr>
              <a:t>Правила написания синквейна</a:t>
            </a:r>
          </a:p>
          <a:p>
            <a:endParaRPr lang="ru-RU" sz="2400" dirty="0"/>
          </a:p>
          <a:p>
            <a:r>
              <a:rPr lang="ru-RU" sz="2400" dirty="0"/>
              <a:t>Первая строка - одним словом обозначается тема (</a:t>
            </a:r>
            <a:r>
              <a:rPr lang="ru-RU" sz="2400" u="sng" dirty="0"/>
              <a:t>имя существительное</a:t>
            </a:r>
            <a:r>
              <a:rPr lang="ru-RU" sz="2400" dirty="0"/>
              <a:t>).</a:t>
            </a:r>
          </a:p>
          <a:p>
            <a:endParaRPr lang="ru-RU" sz="2400" dirty="0" smtClean="0"/>
          </a:p>
          <a:p>
            <a:r>
              <a:rPr lang="ru-RU" sz="2400" dirty="0" smtClean="0"/>
              <a:t>Вторая </a:t>
            </a:r>
            <a:r>
              <a:rPr lang="ru-RU" sz="2400" dirty="0"/>
              <a:t>строка - описание темы двумя словами (</a:t>
            </a:r>
            <a:r>
              <a:rPr lang="ru-RU" sz="2400" u="sng" dirty="0"/>
              <a:t>имена прилагательные</a:t>
            </a:r>
            <a:r>
              <a:rPr lang="ru-RU" sz="2400" dirty="0"/>
              <a:t>).</a:t>
            </a:r>
          </a:p>
          <a:p>
            <a:endParaRPr lang="ru-RU" sz="2400" dirty="0" smtClean="0"/>
          </a:p>
          <a:p>
            <a:r>
              <a:rPr lang="ru-RU" sz="2400" dirty="0" smtClean="0"/>
              <a:t>Третья </a:t>
            </a:r>
            <a:r>
              <a:rPr lang="ru-RU" sz="2400" dirty="0"/>
              <a:t>строка - описание действия в рамках этой темы тремя словами (</a:t>
            </a:r>
            <a:r>
              <a:rPr lang="ru-RU" sz="2400" u="sng" dirty="0"/>
              <a:t>глаголы, причастия</a:t>
            </a:r>
            <a:r>
              <a:rPr lang="ru-RU" sz="2400" dirty="0"/>
              <a:t>).</a:t>
            </a:r>
          </a:p>
          <a:p>
            <a:endParaRPr lang="ru-RU" sz="2400" dirty="0" smtClean="0"/>
          </a:p>
          <a:p>
            <a:r>
              <a:rPr lang="ru-RU" sz="2400" dirty="0" smtClean="0"/>
              <a:t>Четвертая </a:t>
            </a:r>
            <a:r>
              <a:rPr lang="ru-RU" sz="2400" dirty="0"/>
              <a:t>строка - фраза из четырех слов, выражающая отношение к теме (</a:t>
            </a:r>
            <a:r>
              <a:rPr lang="ru-RU" sz="2400" u="sng" dirty="0"/>
              <a:t>разные части речи</a:t>
            </a:r>
            <a:r>
              <a:rPr lang="ru-RU" sz="2400" dirty="0"/>
              <a:t>).</a:t>
            </a:r>
          </a:p>
          <a:p>
            <a:endParaRPr lang="ru-RU" sz="2400" dirty="0" smtClean="0"/>
          </a:p>
          <a:p>
            <a:r>
              <a:rPr lang="ru-RU" sz="2400" dirty="0" smtClean="0"/>
              <a:t>Пятая </a:t>
            </a:r>
            <a:r>
              <a:rPr lang="ru-RU" sz="2400" dirty="0"/>
              <a:t>строка - это </a:t>
            </a:r>
            <a:r>
              <a:rPr lang="ru-RU" sz="2400" u="sng" dirty="0"/>
              <a:t>синоним</a:t>
            </a:r>
            <a:r>
              <a:rPr lang="ru-RU" sz="2400" dirty="0"/>
              <a:t> из одного слова, который повторяет суть темы.</a:t>
            </a:r>
          </a:p>
        </p:txBody>
      </p:sp>
    </p:spTree>
    <p:extLst>
      <p:ext uri="{BB962C8B-B14F-4D97-AF65-F5344CB8AC3E}">
        <p14:creationId xmlns:p14="http://schemas.microsoft.com/office/powerpoint/2010/main" val="124679873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Прямоугольник 2"/>
          <p:cNvSpPr/>
          <p:nvPr/>
        </p:nvSpPr>
        <p:spPr>
          <a:xfrm>
            <a:off x="510498" y="0"/>
            <a:ext cx="8134709" cy="6370975"/>
          </a:xfrm>
          <a:prstGeom prst="rect">
            <a:avLst/>
          </a:prstGeom>
        </p:spPr>
        <p:txBody>
          <a:bodyPr wrap="square">
            <a:spAutoFit/>
          </a:bodyPr>
          <a:lstStyle/>
          <a:p>
            <a:endParaRPr lang="ru-RU" sz="2400" dirty="0"/>
          </a:p>
          <a:p>
            <a:pPr algn="ctr"/>
            <a:r>
              <a:rPr lang="ru-RU" sz="2400" b="1" dirty="0">
                <a:effectLst>
                  <a:outerShdw blurRad="38100" dist="38100" dir="2700000" algn="tl">
                    <a:srgbClr val="000000">
                      <a:alpha val="43137"/>
                    </a:srgbClr>
                  </a:outerShdw>
                </a:effectLst>
              </a:rPr>
              <a:t>Правила написания синквейна</a:t>
            </a:r>
          </a:p>
          <a:p>
            <a:endParaRPr lang="ru-RU" sz="2400" dirty="0"/>
          </a:p>
          <a:p>
            <a:pPr algn="ctr"/>
            <a:r>
              <a:rPr lang="ru-RU" sz="2400" u="sng" dirty="0" smtClean="0"/>
              <a:t>имя существительное</a:t>
            </a:r>
            <a:endParaRPr lang="ru-RU" sz="2400" dirty="0" smtClean="0"/>
          </a:p>
          <a:p>
            <a:endParaRPr lang="ru-RU" sz="2400" dirty="0" smtClean="0"/>
          </a:p>
          <a:p>
            <a:r>
              <a:rPr lang="ru-RU" sz="2400" u="sng" dirty="0"/>
              <a:t>имя </a:t>
            </a:r>
            <a:r>
              <a:rPr lang="ru-RU" sz="2400" u="sng" dirty="0" smtClean="0"/>
              <a:t>прилагательное</a:t>
            </a:r>
            <a:r>
              <a:rPr lang="ru-RU" sz="2400" dirty="0" smtClean="0"/>
              <a:t>                                 </a:t>
            </a:r>
            <a:r>
              <a:rPr lang="ru-RU" sz="2400" u="sng" dirty="0" smtClean="0"/>
              <a:t>имя </a:t>
            </a:r>
            <a:r>
              <a:rPr lang="ru-RU" sz="2400" u="sng" dirty="0"/>
              <a:t>прилагательное</a:t>
            </a:r>
            <a:endParaRPr lang="ru-RU" sz="2400" dirty="0"/>
          </a:p>
          <a:p>
            <a:endParaRPr lang="ru-RU" sz="2400" dirty="0"/>
          </a:p>
          <a:p>
            <a:endParaRPr lang="ru-RU" sz="2400" dirty="0" smtClean="0"/>
          </a:p>
          <a:p>
            <a:pPr algn="ctr"/>
            <a:r>
              <a:rPr lang="ru-RU" sz="2400" u="sng" dirty="0" smtClean="0"/>
              <a:t>глагол/причастие</a:t>
            </a:r>
            <a:r>
              <a:rPr lang="ru-RU" sz="2400" dirty="0" smtClean="0"/>
              <a:t>      </a:t>
            </a:r>
            <a:r>
              <a:rPr lang="ru-RU" sz="2400" u="sng" dirty="0" smtClean="0"/>
              <a:t>глагол/причастие</a:t>
            </a:r>
            <a:r>
              <a:rPr lang="ru-RU" sz="2400" dirty="0" smtClean="0"/>
              <a:t>      </a:t>
            </a:r>
            <a:r>
              <a:rPr lang="ru-RU" sz="2400" u="sng" dirty="0" smtClean="0"/>
              <a:t>глагол/причастие</a:t>
            </a:r>
            <a:endParaRPr lang="ru-RU" sz="2400" u="sng" dirty="0"/>
          </a:p>
          <a:p>
            <a:endParaRPr lang="ru-RU" sz="2400" u="sng" dirty="0"/>
          </a:p>
          <a:p>
            <a:endParaRPr lang="ru-RU" sz="2400" dirty="0"/>
          </a:p>
          <a:p>
            <a:pPr algn="ctr"/>
            <a:endParaRPr lang="ru-RU" sz="2400" dirty="0" smtClean="0"/>
          </a:p>
          <a:p>
            <a:pPr algn="ctr"/>
            <a:r>
              <a:rPr lang="ru-RU" sz="2400" dirty="0" smtClean="0"/>
              <a:t>фраза </a:t>
            </a:r>
            <a:r>
              <a:rPr lang="ru-RU" sz="2400" dirty="0"/>
              <a:t>из четырех </a:t>
            </a:r>
            <a:r>
              <a:rPr lang="ru-RU" sz="2400" dirty="0" smtClean="0"/>
              <a:t>слов</a:t>
            </a:r>
          </a:p>
          <a:p>
            <a:endParaRPr lang="ru-RU" sz="2400" dirty="0" smtClean="0"/>
          </a:p>
          <a:p>
            <a:endParaRPr lang="ru-RU" sz="2400" dirty="0"/>
          </a:p>
          <a:p>
            <a:pPr algn="ctr"/>
            <a:endParaRPr lang="ru-RU" sz="2400" u="sng" dirty="0" smtClean="0"/>
          </a:p>
          <a:p>
            <a:pPr algn="ctr"/>
            <a:r>
              <a:rPr lang="ru-RU" sz="2400" u="sng" dirty="0" smtClean="0"/>
              <a:t>синоним</a:t>
            </a:r>
            <a:endParaRPr lang="ru-RU" sz="2400" dirty="0"/>
          </a:p>
        </p:txBody>
      </p:sp>
      <p:sp>
        <p:nvSpPr>
          <p:cNvPr id="4" name="Прямоугольник 3"/>
          <p:cNvSpPr/>
          <p:nvPr/>
        </p:nvSpPr>
        <p:spPr>
          <a:xfrm>
            <a:off x="3062377" y="1164566"/>
            <a:ext cx="3071004" cy="43132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endParaRPr>
          </a:p>
        </p:txBody>
      </p:sp>
      <p:sp>
        <p:nvSpPr>
          <p:cNvPr id="5" name="Прямоугольник 4"/>
          <p:cNvSpPr/>
          <p:nvPr/>
        </p:nvSpPr>
        <p:spPr>
          <a:xfrm>
            <a:off x="402566" y="1877683"/>
            <a:ext cx="3071004" cy="43132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endParaRPr>
          </a:p>
        </p:txBody>
      </p:sp>
      <p:sp>
        <p:nvSpPr>
          <p:cNvPr id="6" name="Прямоугольник 5"/>
          <p:cNvSpPr/>
          <p:nvPr/>
        </p:nvSpPr>
        <p:spPr>
          <a:xfrm>
            <a:off x="5250611" y="1877683"/>
            <a:ext cx="3071004" cy="43132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endParaRPr>
          </a:p>
        </p:txBody>
      </p:sp>
      <p:sp>
        <p:nvSpPr>
          <p:cNvPr id="7" name="Прямоугольник 6"/>
          <p:cNvSpPr/>
          <p:nvPr/>
        </p:nvSpPr>
        <p:spPr>
          <a:xfrm>
            <a:off x="690113" y="2969826"/>
            <a:ext cx="2372264" cy="43132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endParaRPr>
          </a:p>
        </p:txBody>
      </p:sp>
      <p:sp>
        <p:nvSpPr>
          <p:cNvPr id="8" name="Прямоугольник 7"/>
          <p:cNvSpPr/>
          <p:nvPr/>
        </p:nvSpPr>
        <p:spPr>
          <a:xfrm>
            <a:off x="3391720" y="2979891"/>
            <a:ext cx="2372264" cy="43132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endParaRPr>
          </a:p>
        </p:txBody>
      </p:sp>
      <p:sp>
        <p:nvSpPr>
          <p:cNvPr id="9" name="Прямоугольник 8"/>
          <p:cNvSpPr/>
          <p:nvPr/>
        </p:nvSpPr>
        <p:spPr>
          <a:xfrm>
            <a:off x="6018463" y="2976112"/>
            <a:ext cx="2372264" cy="43132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endParaRPr>
          </a:p>
        </p:txBody>
      </p:sp>
      <p:sp>
        <p:nvSpPr>
          <p:cNvPr id="10" name="Прямоугольник 9"/>
          <p:cNvSpPr/>
          <p:nvPr/>
        </p:nvSpPr>
        <p:spPr>
          <a:xfrm>
            <a:off x="2911414" y="4426888"/>
            <a:ext cx="3372929" cy="43132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endParaRPr>
          </a:p>
        </p:txBody>
      </p:sp>
      <p:sp>
        <p:nvSpPr>
          <p:cNvPr id="11" name="Прямоугольник 10"/>
          <p:cNvSpPr/>
          <p:nvPr/>
        </p:nvSpPr>
        <p:spPr>
          <a:xfrm>
            <a:off x="3411747" y="5871877"/>
            <a:ext cx="2372264" cy="431321"/>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endParaRPr>
          </a:p>
        </p:txBody>
      </p:sp>
    </p:spTree>
    <p:extLst>
      <p:ext uri="{BB962C8B-B14F-4D97-AF65-F5344CB8AC3E}">
        <p14:creationId xmlns:p14="http://schemas.microsoft.com/office/powerpoint/2010/main" val="109817342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Прямоугольник 2"/>
          <p:cNvSpPr/>
          <p:nvPr/>
        </p:nvSpPr>
        <p:spPr>
          <a:xfrm>
            <a:off x="4123427" y="723513"/>
            <a:ext cx="4572000" cy="2862322"/>
          </a:xfrm>
          <a:prstGeom prst="rect">
            <a:avLst/>
          </a:prstGeom>
        </p:spPr>
        <p:txBody>
          <a:bodyPr>
            <a:spAutoFit/>
          </a:bodyPr>
          <a:lstStyle/>
          <a:p>
            <a:pPr marL="742950" indent="-742950">
              <a:buFont typeface="+mj-lt"/>
              <a:buAutoNum type="arabicPeriod"/>
            </a:pPr>
            <a:r>
              <a:rPr lang="en-US" sz="3600" dirty="0">
                <a:latin typeface="Times New Roman" panose="02020603050405020304" pitchFamily="18" charset="0"/>
              </a:rPr>
              <a:t>My </a:t>
            </a:r>
            <a:r>
              <a:rPr lang="en-US" sz="3600" dirty="0" smtClean="0">
                <a:latin typeface="Times New Roman" panose="02020603050405020304" pitchFamily="18" charset="0"/>
              </a:rPr>
              <a:t>mum</a:t>
            </a:r>
            <a:endParaRPr lang="ru-RU" sz="3600" dirty="0" smtClean="0">
              <a:latin typeface="Times New Roman" panose="02020603050405020304" pitchFamily="18" charset="0"/>
            </a:endParaRPr>
          </a:p>
          <a:p>
            <a:pPr marL="742950" indent="-742950">
              <a:buFont typeface="+mj-lt"/>
              <a:buAutoNum type="arabicPeriod"/>
            </a:pPr>
            <a:r>
              <a:rPr lang="en-US" sz="3600" dirty="0" smtClean="0">
                <a:latin typeface="Times New Roman" panose="02020603050405020304" pitchFamily="18" charset="0"/>
              </a:rPr>
              <a:t>kind</a:t>
            </a:r>
            <a:r>
              <a:rPr lang="en-US" sz="3600" dirty="0">
                <a:latin typeface="Times New Roman" panose="02020603050405020304" pitchFamily="18" charset="0"/>
              </a:rPr>
              <a:t>, </a:t>
            </a:r>
            <a:r>
              <a:rPr lang="en-US" sz="3600" dirty="0" smtClean="0">
                <a:latin typeface="Times New Roman" panose="02020603050405020304" pitchFamily="18" charset="0"/>
              </a:rPr>
              <a:t>beautiful</a:t>
            </a:r>
          </a:p>
          <a:p>
            <a:pPr marL="742950" indent="-742950">
              <a:buFont typeface="+mj-lt"/>
              <a:buAutoNum type="arabicPeriod"/>
            </a:pPr>
            <a:r>
              <a:rPr lang="en-US" sz="3600" dirty="0" smtClean="0">
                <a:latin typeface="Times New Roman" panose="02020603050405020304" pitchFamily="18" charset="0"/>
              </a:rPr>
              <a:t>helps, works, cooks</a:t>
            </a:r>
          </a:p>
          <a:p>
            <a:pPr marL="742950" indent="-742950">
              <a:buFont typeface="+mj-lt"/>
              <a:buAutoNum type="arabicPeriod"/>
            </a:pPr>
            <a:r>
              <a:rPr lang="en-US" sz="3600" dirty="0" smtClean="0">
                <a:latin typeface="Times New Roman" panose="02020603050405020304" pitchFamily="18" charset="0"/>
              </a:rPr>
              <a:t>I </a:t>
            </a:r>
            <a:r>
              <a:rPr lang="en-US" sz="3600" dirty="0">
                <a:latin typeface="Times New Roman" panose="02020603050405020304" pitchFamily="18" charset="0"/>
              </a:rPr>
              <a:t>love my </a:t>
            </a:r>
            <a:r>
              <a:rPr lang="en-US" sz="3600" dirty="0" smtClean="0">
                <a:latin typeface="Times New Roman" panose="02020603050405020304" pitchFamily="18" charset="0"/>
              </a:rPr>
              <a:t>mum.</a:t>
            </a:r>
          </a:p>
          <a:p>
            <a:pPr marL="742950" indent="-742950">
              <a:buFont typeface="+mj-lt"/>
              <a:buAutoNum type="arabicPeriod"/>
            </a:pPr>
            <a:r>
              <a:rPr lang="en-US" sz="3600" dirty="0" smtClean="0">
                <a:latin typeface="Times New Roman" panose="02020603050405020304" pitchFamily="18" charset="0"/>
              </a:rPr>
              <a:t>My </a:t>
            </a:r>
            <a:r>
              <a:rPr lang="en-US" sz="3600" dirty="0">
                <a:latin typeface="Times New Roman" panose="02020603050405020304" pitchFamily="18" charset="0"/>
              </a:rPr>
              <a:t>friend</a:t>
            </a:r>
            <a:endParaRPr lang="ru-RU" sz="3600" dirty="0"/>
          </a:p>
        </p:txBody>
      </p:sp>
      <p:pic>
        <p:nvPicPr>
          <p:cNvPr id="4" name="Рисунок 3"/>
          <p:cNvPicPr>
            <a:picLocks noChangeAspect="1"/>
          </p:cNvPicPr>
          <p:nvPr/>
        </p:nvPicPr>
        <p:blipFill>
          <a:blip r:embed="rId3">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665672" y="2516307"/>
            <a:ext cx="3810000" cy="3895725"/>
          </a:xfrm>
          <a:prstGeom prst="rect">
            <a:avLst/>
          </a:prstGeom>
        </p:spPr>
      </p:pic>
      <p:sp>
        <p:nvSpPr>
          <p:cNvPr id="5" name="Стрелка вправо 4">
            <a:hlinkClick r:id="rId4" action="ppaction://hlinksldjump"/>
          </p:cNvPr>
          <p:cNvSpPr/>
          <p:nvPr/>
        </p:nvSpPr>
        <p:spPr>
          <a:xfrm>
            <a:off x="8212014" y="6317141"/>
            <a:ext cx="650631" cy="312259"/>
          </a:xfrm>
          <a:prstGeom prst="rightArrow">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337655" y="177091"/>
            <a:ext cx="4944430" cy="523220"/>
          </a:xfrm>
          <a:prstGeom prst="rect">
            <a:avLst/>
          </a:prstGeom>
        </p:spPr>
        <p:txBody>
          <a:bodyPr wrap="none">
            <a:spAutoFit/>
          </a:bodyPr>
          <a:lstStyle/>
          <a:p>
            <a:r>
              <a:rPr lang="en-US" sz="2800" dirty="0">
                <a:effectLst>
                  <a:outerShdw blurRad="38100" dist="38100" dir="2700000" algn="tl">
                    <a:srgbClr val="000000">
                      <a:alpha val="43137"/>
                    </a:srgbClr>
                  </a:outerShdw>
                </a:effectLst>
              </a:rPr>
              <a:t>Пример </a:t>
            </a:r>
            <a:r>
              <a:rPr lang="en-US" sz="2800" dirty="0" smtClean="0">
                <a:effectLst>
                  <a:outerShdw blurRad="38100" dist="38100" dir="2700000" algn="tl">
                    <a:srgbClr val="000000">
                      <a:alpha val="43137"/>
                    </a:srgbClr>
                  </a:outerShdw>
                </a:effectLst>
              </a:rPr>
              <a:t>1. </a:t>
            </a:r>
            <a:r>
              <a:rPr lang="en-US" sz="2800" dirty="0">
                <a:effectLst>
                  <a:outerShdw blurRad="38100" dist="38100" dir="2700000" algn="tl">
                    <a:srgbClr val="000000">
                      <a:alpha val="43137"/>
                    </a:srgbClr>
                  </a:outerShdw>
                </a:effectLst>
              </a:rPr>
              <a:t>Тема </a:t>
            </a:r>
            <a:r>
              <a:rPr lang="en-US" sz="2800" dirty="0" smtClean="0">
                <a:effectLst>
                  <a:outerShdw blurRad="38100" dist="38100" dir="2700000" algn="tl">
                    <a:srgbClr val="000000">
                      <a:alpha val="43137"/>
                    </a:srgbClr>
                  </a:outerShdw>
                </a:effectLst>
              </a:rPr>
              <a:t>“MY MOTHER"</a:t>
            </a:r>
            <a:endParaRPr lang="en-US" sz="28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3107112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2" fill="hold"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 calcmode="lin" valueType="num">
                                      <p:cBhvr additive="base">
                                        <p:cTn id="18"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Прямоугольник 2"/>
          <p:cNvSpPr/>
          <p:nvPr/>
        </p:nvSpPr>
        <p:spPr>
          <a:xfrm>
            <a:off x="419921" y="243512"/>
            <a:ext cx="8315864" cy="6001643"/>
          </a:xfrm>
          <a:prstGeom prst="rect">
            <a:avLst/>
          </a:prstGeom>
        </p:spPr>
        <p:txBody>
          <a:bodyPr wrap="square">
            <a:spAutoFit/>
          </a:bodyPr>
          <a:lstStyle/>
          <a:p>
            <a:r>
              <a:rPr lang="en-US" sz="2400" b="1" dirty="0">
                <a:effectLst>
                  <a:outerShdw blurRad="38100" dist="38100" dir="2700000" algn="tl">
                    <a:srgbClr val="000000">
                      <a:alpha val="43137"/>
                    </a:srgbClr>
                  </a:outerShdw>
                </a:effectLst>
              </a:rPr>
              <a:t>Пример </a:t>
            </a:r>
            <a:r>
              <a:rPr lang="en-US" sz="2400" b="1" dirty="0" smtClean="0">
                <a:effectLst>
                  <a:outerShdw blurRad="38100" dist="38100" dir="2700000" algn="tl">
                    <a:srgbClr val="000000">
                      <a:alpha val="43137"/>
                    </a:srgbClr>
                  </a:outerShdw>
                </a:effectLst>
              </a:rPr>
              <a:t>2: </a:t>
            </a:r>
            <a:r>
              <a:rPr lang="en-US" sz="2400" b="1" dirty="0">
                <a:effectLst>
                  <a:outerShdw blurRad="38100" dist="38100" dir="2700000" algn="tl">
                    <a:srgbClr val="000000">
                      <a:alpha val="43137"/>
                    </a:srgbClr>
                  </a:outerShdw>
                </a:effectLst>
              </a:rPr>
              <a:t>Тема «It´s a Wonderful Planet We Live on"</a:t>
            </a:r>
          </a:p>
          <a:p>
            <a:endParaRPr lang="en-US" sz="2400" dirty="0"/>
          </a:p>
          <a:p>
            <a:pPr marL="342900" indent="-342900">
              <a:buFont typeface="+mj-lt"/>
              <a:buAutoNum type="arabicPeriod"/>
            </a:pPr>
            <a:r>
              <a:rPr lang="en-US" sz="2400" dirty="0"/>
              <a:t>Earth</a:t>
            </a:r>
          </a:p>
          <a:p>
            <a:pPr marL="342900" indent="-342900">
              <a:buFont typeface="+mj-lt"/>
              <a:buAutoNum type="arabicPeriod"/>
            </a:pPr>
            <a:r>
              <a:rPr lang="en-US" sz="2400" dirty="0"/>
              <a:t>Beautiful, blue</a:t>
            </a:r>
          </a:p>
          <a:p>
            <a:pPr marL="342900" indent="-342900">
              <a:buFont typeface="+mj-lt"/>
              <a:buAutoNum type="arabicPeriod"/>
            </a:pPr>
            <a:r>
              <a:rPr lang="en-US" sz="2400" dirty="0"/>
              <a:t>Live, produce, pollute</a:t>
            </a:r>
          </a:p>
          <a:p>
            <a:pPr marL="342900" indent="-342900">
              <a:buFont typeface="+mj-lt"/>
              <a:buAutoNum type="arabicPeriod"/>
            </a:pPr>
            <a:r>
              <a:rPr lang="en-US" sz="2400" dirty="0"/>
              <a:t>Can be kind, can hurt</a:t>
            </a:r>
          </a:p>
          <a:p>
            <a:pPr marL="342900" indent="-342900">
              <a:buFont typeface="+mj-lt"/>
              <a:buAutoNum type="arabicPeriod"/>
            </a:pPr>
            <a:r>
              <a:rPr lang="en-US" sz="2400" dirty="0"/>
              <a:t>Planet</a:t>
            </a:r>
          </a:p>
          <a:p>
            <a:endParaRPr lang="ru-RU" sz="2400" dirty="0" smtClean="0"/>
          </a:p>
          <a:p>
            <a:endParaRPr lang="ru-RU" sz="2400" b="1" dirty="0">
              <a:effectLst>
                <a:outerShdw blurRad="38100" dist="38100" dir="2700000" algn="tl">
                  <a:srgbClr val="000000">
                    <a:alpha val="43137"/>
                  </a:srgbClr>
                </a:outerShdw>
              </a:effectLst>
            </a:endParaRPr>
          </a:p>
          <a:p>
            <a:r>
              <a:rPr lang="en-US" sz="2400" b="1" dirty="0" smtClean="0">
                <a:effectLst>
                  <a:outerShdw blurRad="38100" dist="38100" dir="2700000" algn="tl">
                    <a:srgbClr val="000000">
                      <a:alpha val="43137"/>
                    </a:srgbClr>
                  </a:outerShdw>
                </a:effectLst>
              </a:rPr>
              <a:t>Пример </a:t>
            </a:r>
            <a:r>
              <a:rPr lang="en-US" sz="2400" b="1" dirty="0">
                <a:effectLst>
                  <a:outerShdw blurRad="38100" dist="38100" dir="2700000" algn="tl">
                    <a:srgbClr val="000000">
                      <a:alpha val="43137"/>
                    </a:srgbClr>
                  </a:outerShdw>
                </a:effectLst>
              </a:rPr>
              <a:t>3</a:t>
            </a:r>
            <a:r>
              <a:rPr lang="en-US" sz="2400" b="1" dirty="0" smtClean="0">
                <a:effectLst>
                  <a:outerShdw blurRad="38100" dist="38100" dir="2700000" algn="tl">
                    <a:srgbClr val="000000">
                      <a:alpha val="43137"/>
                    </a:srgbClr>
                  </a:outerShdw>
                </a:effectLst>
              </a:rPr>
              <a:t>. </a:t>
            </a:r>
            <a:r>
              <a:rPr lang="en-US" sz="2400" b="1" dirty="0">
                <a:effectLst>
                  <a:outerShdw blurRad="38100" dist="38100" dir="2700000" algn="tl">
                    <a:srgbClr val="000000">
                      <a:alpha val="43137"/>
                    </a:srgbClr>
                  </a:outerShdw>
                </a:effectLst>
              </a:rPr>
              <a:t>Тема «American Holidays"</a:t>
            </a:r>
          </a:p>
          <a:p>
            <a:endParaRPr lang="en-US" sz="2400" dirty="0"/>
          </a:p>
          <a:p>
            <a:pPr marL="342900" indent="-342900">
              <a:buFont typeface="+mj-lt"/>
              <a:buAutoNum type="arabicPeriod"/>
            </a:pPr>
            <a:r>
              <a:rPr lang="en-US" sz="2400" dirty="0" smtClean="0"/>
              <a:t>Thanksgiving</a:t>
            </a:r>
            <a:endParaRPr lang="en-US" sz="2400" dirty="0"/>
          </a:p>
          <a:p>
            <a:pPr marL="342900" indent="-342900">
              <a:buFont typeface="+mj-lt"/>
              <a:buAutoNum type="arabicPeriod"/>
            </a:pPr>
            <a:r>
              <a:rPr lang="en-US" sz="2400" dirty="0" smtClean="0"/>
              <a:t>Happy</a:t>
            </a:r>
            <a:r>
              <a:rPr lang="en-US" sz="2400" dirty="0"/>
              <a:t>, thankful</a:t>
            </a:r>
          </a:p>
          <a:p>
            <a:pPr marL="342900" indent="-342900">
              <a:buFont typeface="+mj-lt"/>
              <a:buAutoNum type="arabicPeriod"/>
            </a:pPr>
            <a:r>
              <a:rPr lang="en-US" sz="2400" dirty="0" smtClean="0"/>
              <a:t>Get </a:t>
            </a:r>
            <a:r>
              <a:rPr lang="en-US" sz="2400" dirty="0"/>
              <a:t>together, pray, thank</a:t>
            </a:r>
          </a:p>
          <a:p>
            <a:pPr marL="342900" indent="-342900">
              <a:buFont typeface="+mj-lt"/>
              <a:buAutoNum type="arabicPeriod"/>
            </a:pPr>
            <a:r>
              <a:rPr lang="en-US" sz="2400" dirty="0" smtClean="0"/>
              <a:t>People </a:t>
            </a:r>
            <a:r>
              <a:rPr lang="en-US" sz="2400" dirty="0"/>
              <a:t>like it very much. It´s celebrated by all </a:t>
            </a:r>
            <a:r>
              <a:rPr lang="en-US" sz="2400" dirty="0" smtClean="0"/>
              <a:t>Americans.</a:t>
            </a:r>
            <a:endParaRPr lang="ru-RU" sz="2400" dirty="0"/>
          </a:p>
          <a:p>
            <a:pPr marL="342900" indent="-342900">
              <a:buFont typeface="+mj-lt"/>
              <a:buAutoNum type="arabicPeriod"/>
            </a:pPr>
            <a:r>
              <a:rPr lang="en-US" sz="2400" dirty="0" smtClean="0"/>
              <a:t>Gratitude</a:t>
            </a:r>
            <a:endParaRPr lang="ru-RU" sz="2400" dirty="0" smtClean="0"/>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8816" y="776377"/>
            <a:ext cx="3535184" cy="2432649"/>
          </a:xfrm>
          <a:prstGeom prst="rect">
            <a:avLst/>
          </a:prstGeo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16647" y="3741891"/>
            <a:ext cx="4223245" cy="1723612"/>
          </a:xfrm>
          <a:prstGeom prst="rect">
            <a:avLst/>
          </a:prstGeom>
        </p:spPr>
      </p:pic>
      <p:sp>
        <p:nvSpPr>
          <p:cNvPr id="6" name="Стрелка вправо 5">
            <a:hlinkClick r:id="rId5" action="ppaction://hlinksldjump"/>
          </p:cNvPr>
          <p:cNvSpPr/>
          <p:nvPr/>
        </p:nvSpPr>
        <p:spPr>
          <a:xfrm>
            <a:off x="8212014" y="6317141"/>
            <a:ext cx="650631" cy="312259"/>
          </a:xfrm>
          <a:prstGeom prst="rightArrow">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16585437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1+#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par>
                                <p:cTn id="23" presetID="2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down)">
                                      <p:cBhvr>
                                        <p:cTn id="25" dur="500"/>
                                        <p:tgtEl>
                                          <p:spTgt spid="3">
                                            <p:txEl>
                                              <p:pRg st="4" end="4"/>
                                            </p:txEl>
                                          </p:spTgt>
                                        </p:tgtEl>
                                      </p:cBhvr>
                                    </p:animEffect>
                                  </p:childTnLst>
                                </p:cTn>
                              </p:par>
                              <p:par>
                                <p:cTn id="26" presetID="22" presetClass="entr" presetSubtype="4"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ipe(down)">
                                      <p:cBhvr>
                                        <p:cTn id="28" dur="500"/>
                                        <p:tgtEl>
                                          <p:spTgt spid="3">
                                            <p:txEl>
                                              <p:pRg st="5" end="5"/>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down)">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 calcmode="lin" valueType="num">
                                      <p:cBhvr additive="base">
                                        <p:cTn id="36"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additive="base">
                                        <p:cTn id="42" dur="500" fill="hold"/>
                                        <p:tgtEl>
                                          <p:spTgt spid="5"/>
                                        </p:tgtEl>
                                        <p:attrNameLst>
                                          <p:attrName>ppt_x</p:attrName>
                                        </p:attrNameLst>
                                      </p:cBhvr>
                                      <p:tavLst>
                                        <p:tav tm="0">
                                          <p:val>
                                            <p:strVal val="1+#ppt_w/2"/>
                                          </p:val>
                                        </p:tav>
                                        <p:tav tm="100000">
                                          <p:val>
                                            <p:strVal val="#ppt_x"/>
                                          </p:val>
                                        </p:tav>
                                      </p:tavLst>
                                    </p:anim>
                                    <p:anim calcmode="lin" valueType="num">
                                      <p:cBhvr additive="base">
                                        <p:cTn id="43"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3">
                                            <p:txEl>
                                              <p:pRg st="11" end="11"/>
                                            </p:txEl>
                                          </p:spTgt>
                                        </p:tgtEl>
                                        <p:attrNameLst>
                                          <p:attrName>style.visibility</p:attrName>
                                        </p:attrNameLst>
                                      </p:cBhvr>
                                      <p:to>
                                        <p:strVal val="visible"/>
                                      </p:to>
                                    </p:set>
                                    <p:animEffect transition="in" filter="wipe(down)">
                                      <p:cBhvr>
                                        <p:cTn id="48" dur="500"/>
                                        <p:tgtEl>
                                          <p:spTgt spid="3">
                                            <p:txEl>
                                              <p:pRg st="11" end="11"/>
                                            </p:txEl>
                                          </p:spTgt>
                                        </p:tgtEl>
                                      </p:cBhvr>
                                    </p:animEffect>
                                  </p:childTnLst>
                                </p:cTn>
                              </p:par>
                              <p:par>
                                <p:cTn id="49" presetID="22" presetClass="entr" presetSubtype="4" fill="hold" nodeType="with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Effect transition="in" filter="wipe(down)">
                                      <p:cBhvr>
                                        <p:cTn id="51" dur="500"/>
                                        <p:tgtEl>
                                          <p:spTgt spid="3">
                                            <p:txEl>
                                              <p:pRg st="12" end="12"/>
                                            </p:txEl>
                                          </p:spTgt>
                                        </p:tgtEl>
                                      </p:cBhvr>
                                    </p:animEffect>
                                  </p:childTnLst>
                                </p:cTn>
                              </p:par>
                              <p:par>
                                <p:cTn id="52" presetID="22" presetClass="entr" presetSubtype="4" fill="hold" nodeType="withEffect">
                                  <p:stCondLst>
                                    <p:cond delay="0"/>
                                  </p:stCondLst>
                                  <p:childTnLst>
                                    <p:set>
                                      <p:cBhvr>
                                        <p:cTn id="53" dur="1" fill="hold">
                                          <p:stCondLst>
                                            <p:cond delay="0"/>
                                          </p:stCondLst>
                                        </p:cTn>
                                        <p:tgtEl>
                                          <p:spTgt spid="3">
                                            <p:txEl>
                                              <p:pRg st="13" end="13"/>
                                            </p:txEl>
                                          </p:spTgt>
                                        </p:tgtEl>
                                        <p:attrNameLst>
                                          <p:attrName>style.visibility</p:attrName>
                                        </p:attrNameLst>
                                      </p:cBhvr>
                                      <p:to>
                                        <p:strVal val="visible"/>
                                      </p:to>
                                    </p:set>
                                    <p:animEffect transition="in" filter="wipe(down)">
                                      <p:cBhvr>
                                        <p:cTn id="54" dur="500"/>
                                        <p:tgtEl>
                                          <p:spTgt spid="3">
                                            <p:txEl>
                                              <p:pRg st="13" end="13"/>
                                            </p:txEl>
                                          </p:spTgt>
                                        </p:tgtEl>
                                      </p:cBhvr>
                                    </p:animEffect>
                                  </p:childTnLst>
                                </p:cTn>
                              </p:par>
                              <p:par>
                                <p:cTn id="55" presetID="22" presetClass="entr" presetSubtype="4" fill="hold" nodeType="withEffect">
                                  <p:stCondLst>
                                    <p:cond delay="0"/>
                                  </p:stCondLst>
                                  <p:childTnLst>
                                    <p:set>
                                      <p:cBhvr>
                                        <p:cTn id="56" dur="1" fill="hold">
                                          <p:stCondLst>
                                            <p:cond delay="0"/>
                                          </p:stCondLst>
                                        </p:cTn>
                                        <p:tgtEl>
                                          <p:spTgt spid="3">
                                            <p:txEl>
                                              <p:pRg st="14" end="14"/>
                                            </p:txEl>
                                          </p:spTgt>
                                        </p:tgtEl>
                                        <p:attrNameLst>
                                          <p:attrName>style.visibility</p:attrName>
                                        </p:attrNameLst>
                                      </p:cBhvr>
                                      <p:to>
                                        <p:strVal val="visible"/>
                                      </p:to>
                                    </p:set>
                                    <p:animEffect transition="in" filter="wipe(down)">
                                      <p:cBhvr>
                                        <p:cTn id="57" dur="500"/>
                                        <p:tgtEl>
                                          <p:spTgt spid="3">
                                            <p:txEl>
                                              <p:pRg st="14" end="14"/>
                                            </p:txEl>
                                          </p:spTgt>
                                        </p:tgtEl>
                                      </p:cBhvr>
                                    </p:animEffect>
                                  </p:childTnLst>
                                </p:cTn>
                              </p:par>
                              <p:par>
                                <p:cTn id="58" presetID="22" presetClass="entr" presetSubtype="4" fill="hold" nodeType="withEffect">
                                  <p:stCondLst>
                                    <p:cond delay="0"/>
                                  </p:stCondLst>
                                  <p:childTnLst>
                                    <p:set>
                                      <p:cBhvr>
                                        <p:cTn id="59" dur="1" fill="hold">
                                          <p:stCondLst>
                                            <p:cond delay="0"/>
                                          </p:stCondLst>
                                        </p:cTn>
                                        <p:tgtEl>
                                          <p:spTgt spid="3">
                                            <p:txEl>
                                              <p:pRg st="15" end="15"/>
                                            </p:txEl>
                                          </p:spTgt>
                                        </p:tgtEl>
                                        <p:attrNameLst>
                                          <p:attrName>style.visibility</p:attrName>
                                        </p:attrNameLst>
                                      </p:cBhvr>
                                      <p:to>
                                        <p:strVal val="visible"/>
                                      </p:to>
                                    </p:set>
                                    <p:animEffect transition="in" filter="wipe(down)">
                                      <p:cBhvr>
                                        <p:cTn id="60" dur="5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graphicFrame>
        <p:nvGraphicFramePr>
          <p:cNvPr id="3" name="Таблица 2"/>
          <p:cNvGraphicFramePr>
            <a:graphicFrameLocks noGrp="1"/>
          </p:cNvGraphicFramePr>
          <p:nvPr>
            <p:extLst>
              <p:ext uri="{D42A27DB-BD31-4B8C-83A1-F6EECF244321}">
                <p14:modId xmlns:p14="http://schemas.microsoft.com/office/powerpoint/2010/main" val="1755550039"/>
              </p:ext>
            </p:extLst>
          </p:nvPr>
        </p:nvGraphicFramePr>
        <p:xfrm>
          <a:off x="96714" y="1142999"/>
          <a:ext cx="8985738" cy="5701911"/>
        </p:xfrm>
        <a:graphic>
          <a:graphicData uri="http://schemas.openxmlformats.org/drawingml/2006/table">
            <a:tbl>
              <a:tblPr/>
              <a:tblGrid>
                <a:gridCol w="38752">
                  <a:extLst>
                    <a:ext uri="{9D8B030D-6E8A-4147-A177-3AD203B41FA5}">
                      <a16:colId xmlns:a16="http://schemas.microsoft.com/office/drawing/2014/main" val="2490995565"/>
                    </a:ext>
                  </a:extLst>
                </a:gridCol>
                <a:gridCol w="1007534">
                  <a:extLst>
                    <a:ext uri="{9D8B030D-6E8A-4147-A177-3AD203B41FA5}">
                      <a16:colId xmlns:a16="http://schemas.microsoft.com/office/drawing/2014/main" val="2367812952"/>
                    </a:ext>
                  </a:extLst>
                </a:gridCol>
                <a:gridCol w="78804">
                  <a:extLst>
                    <a:ext uri="{9D8B030D-6E8A-4147-A177-3AD203B41FA5}">
                      <a16:colId xmlns:a16="http://schemas.microsoft.com/office/drawing/2014/main" val="3082950338"/>
                    </a:ext>
                  </a:extLst>
                </a:gridCol>
                <a:gridCol w="1108688">
                  <a:extLst>
                    <a:ext uri="{9D8B030D-6E8A-4147-A177-3AD203B41FA5}">
                      <a16:colId xmlns:a16="http://schemas.microsoft.com/office/drawing/2014/main" val="1693476111"/>
                    </a:ext>
                  </a:extLst>
                </a:gridCol>
                <a:gridCol w="39407">
                  <a:extLst>
                    <a:ext uri="{9D8B030D-6E8A-4147-A177-3AD203B41FA5}">
                      <a16:colId xmlns:a16="http://schemas.microsoft.com/office/drawing/2014/main" val="3374433229"/>
                    </a:ext>
                  </a:extLst>
                </a:gridCol>
                <a:gridCol w="112590">
                  <a:extLst>
                    <a:ext uri="{9D8B030D-6E8A-4147-A177-3AD203B41FA5}">
                      <a16:colId xmlns:a16="http://schemas.microsoft.com/office/drawing/2014/main" val="2912878261"/>
                    </a:ext>
                  </a:extLst>
                </a:gridCol>
                <a:gridCol w="1108688">
                  <a:extLst>
                    <a:ext uri="{9D8B030D-6E8A-4147-A177-3AD203B41FA5}">
                      <a16:colId xmlns:a16="http://schemas.microsoft.com/office/drawing/2014/main" val="901719743"/>
                    </a:ext>
                  </a:extLst>
                </a:gridCol>
                <a:gridCol w="53646">
                  <a:extLst>
                    <a:ext uri="{9D8B030D-6E8A-4147-A177-3AD203B41FA5}">
                      <a16:colId xmlns:a16="http://schemas.microsoft.com/office/drawing/2014/main" val="2573983037"/>
                    </a:ext>
                  </a:extLst>
                </a:gridCol>
                <a:gridCol w="1108688">
                  <a:extLst>
                    <a:ext uri="{9D8B030D-6E8A-4147-A177-3AD203B41FA5}">
                      <a16:colId xmlns:a16="http://schemas.microsoft.com/office/drawing/2014/main" val="174451180"/>
                    </a:ext>
                  </a:extLst>
                </a:gridCol>
                <a:gridCol w="47746">
                  <a:extLst>
                    <a:ext uri="{9D8B030D-6E8A-4147-A177-3AD203B41FA5}">
                      <a16:colId xmlns:a16="http://schemas.microsoft.com/office/drawing/2014/main" val="440378696"/>
                    </a:ext>
                  </a:extLst>
                </a:gridCol>
                <a:gridCol w="1060942">
                  <a:extLst>
                    <a:ext uri="{9D8B030D-6E8A-4147-A177-3AD203B41FA5}">
                      <a16:colId xmlns:a16="http://schemas.microsoft.com/office/drawing/2014/main" val="266467608"/>
                    </a:ext>
                  </a:extLst>
                </a:gridCol>
                <a:gridCol w="48114">
                  <a:extLst>
                    <a:ext uri="{9D8B030D-6E8A-4147-A177-3AD203B41FA5}">
                      <a16:colId xmlns:a16="http://schemas.microsoft.com/office/drawing/2014/main" val="1105237876"/>
                    </a:ext>
                  </a:extLst>
                </a:gridCol>
                <a:gridCol w="954027">
                  <a:extLst>
                    <a:ext uri="{9D8B030D-6E8A-4147-A177-3AD203B41FA5}">
                      <a16:colId xmlns:a16="http://schemas.microsoft.com/office/drawing/2014/main" val="1088575881"/>
                    </a:ext>
                  </a:extLst>
                </a:gridCol>
                <a:gridCol w="79723">
                  <a:extLst>
                    <a:ext uri="{9D8B030D-6E8A-4147-A177-3AD203B41FA5}">
                      <a16:colId xmlns:a16="http://schemas.microsoft.com/office/drawing/2014/main" val="1660276920"/>
                    </a:ext>
                  </a:extLst>
                </a:gridCol>
                <a:gridCol w="992455">
                  <a:extLst>
                    <a:ext uri="{9D8B030D-6E8A-4147-A177-3AD203B41FA5}">
                      <a16:colId xmlns:a16="http://schemas.microsoft.com/office/drawing/2014/main" val="1499972964"/>
                    </a:ext>
                  </a:extLst>
                </a:gridCol>
                <a:gridCol w="89410">
                  <a:extLst>
                    <a:ext uri="{9D8B030D-6E8A-4147-A177-3AD203B41FA5}">
                      <a16:colId xmlns:a16="http://schemas.microsoft.com/office/drawing/2014/main" val="1501773809"/>
                    </a:ext>
                  </a:extLst>
                </a:gridCol>
                <a:gridCol w="1056524">
                  <a:extLst>
                    <a:ext uri="{9D8B030D-6E8A-4147-A177-3AD203B41FA5}">
                      <a16:colId xmlns:a16="http://schemas.microsoft.com/office/drawing/2014/main" val="3152950697"/>
                    </a:ext>
                  </a:extLst>
                </a:gridCol>
              </a:tblGrid>
              <a:tr h="365011">
                <a:tc>
                  <a:txBody>
                    <a:bodyPr/>
                    <a:lstStyle/>
                    <a:p>
                      <a:pPr algn="l" fontAlgn="b"/>
                      <a:endParaRPr lang="ru-RU" sz="1800" b="0" i="0" u="none" strike="noStrike" dirty="0">
                        <a:effectLst/>
                        <a:latin typeface="+mn-lt"/>
                      </a:endParaRPr>
                    </a:p>
                  </a:txBody>
                  <a:tcPr marL="6676" marR="6676" marT="6676"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600" b="0" i="0" u="none" strike="noStrike" dirty="0">
                          <a:effectLst/>
                          <a:latin typeface="+mn-lt"/>
                        </a:rPr>
                        <a:t>I </a:t>
                      </a:r>
                      <a:r>
                        <a:rPr lang="ru-RU" sz="1600" b="0" i="0" u="none" strike="noStrike" dirty="0">
                          <a:effectLst/>
                          <a:latin typeface="+mn-lt"/>
                        </a:rPr>
                        <a:t>фаза ОМ</a:t>
                      </a:r>
                    </a:p>
                  </a:txBody>
                  <a:tcPr marL="6676" marR="6676" marT="6676"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600" b="0" i="0" u="none" strike="noStrike">
                          <a:effectLst/>
                          <a:latin typeface="+mn-lt"/>
                        </a:rPr>
                        <a:t> </a:t>
                      </a:r>
                    </a:p>
                  </a:txBody>
                  <a:tcPr marL="6676" marR="6676" marT="6676"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1600" b="0" i="0" u="none" strike="noStrike" dirty="0">
                          <a:effectLst/>
                          <a:latin typeface="+mn-lt"/>
                        </a:rPr>
                        <a:t>I </a:t>
                      </a:r>
                      <a:r>
                        <a:rPr lang="ru-RU" sz="1600" b="0" i="0" u="none" strike="noStrike" dirty="0">
                          <a:effectLst/>
                          <a:latin typeface="+mn-lt"/>
                        </a:rPr>
                        <a:t>фаза ОМ</a:t>
                      </a:r>
                    </a:p>
                  </a:txBody>
                  <a:tcPr marL="6676" marR="6676" marT="66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600" b="0" i="0" u="none" strike="noStrike" dirty="0">
                          <a:effectLst/>
                          <a:latin typeface="+mn-lt"/>
                        </a:rPr>
                        <a:t> </a:t>
                      </a:r>
                    </a:p>
                  </a:txBody>
                  <a:tcPr marL="6676" marR="6676" marT="66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600" b="0" i="0" u="none" strike="noStrike" dirty="0">
                          <a:effectLst/>
                          <a:latin typeface="+mn-lt"/>
                        </a:rPr>
                        <a:t> </a:t>
                      </a:r>
                    </a:p>
                  </a:txBody>
                  <a:tcPr marL="6676" marR="6676" marT="6676"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1600" b="0" i="0" u="none" strike="noStrike" dirty="0">
                          <a:effectLst/>
                          <a:latin typeface="+mn-lt"/>
                        </a:rPr>
                        <a:t>I </a:t>
                      </a:r>
                      <a:r>
                        <a:rPr lang="ru-RU" sz="1600" b="0" i="0" u="none" strike="noStrike" dirty="0">
                          <a:effectLst/>
                          <a:latin typeface="+mn-lt"/>
                        </a:rPr>
                        <a:t>фаза ОМ</a:t>
                      </a:r>
                    </a:p>
                  </a:txBody>
                  <a:tcPr marL="6676" marR="6676" marT="6676"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ru-RU" sz="1600" b="0" i="0" u="none" strike="noStrike" dirty="0">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600" b="0" i="0" u="none" strike="noStrike" dirty="0">
                          <a:effectLst/>
                          <a:latin typeface="+mn-lt"/>
                        </a:rPr>
                        <a:t>II </a:t>
                      </a:r>
                      <a:r>
                        <a:rPr lang="ru-RU" sz="1600" b="0" i="0" u="none" strike="noStrike" dirty="0">
                          <a:effectLst/>
                          <a:latin typeface="+mn-lt"/>
                        </a:rPr>
                        <a:t>фаза ОМ</a:t>
                      </a:r>
                    </a:p>
                  </a:txBody>
                  <a:tcPr marL="6676" marR="6676" marT="6676"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600" b="0" i="0" u="none" strike="noStrike" dirty="0">
                          <a:effectLst/>
                          <a:latin typeface="+mn-lt"/>
                        </a:rPr>
                        <a:t> </a:t>
                      </a:r>
                    </a:p>
                  </a:txBody>
                  <a:tcPr marL="6676" marR="6676" marT="6676"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1600" b="0" i="0" u="none" strike="noStrike" dirty="0">
                          <a:effectLst/>
                          <a:latin typeface="+mn-lt"/>
                        </a:rPr>
                        <a:t>II </a:t>
                      </a:r>
                      <a:r>
                        <a:rPr lang="ru-RU" sz="1600" b="0" i="0" u="none" strike="noStrike" dirty="0">
                          <a:effectLst/>
                          <a:latin typeface="+mn-lt"/>
                        </a:rPr>
                        <a:t>фаза ОМ</a:t>
                      </a:r>
                    </a:p>
                  </a:txBody>
                  <a:tcPr marL="6676" marR="6676" marT="6676"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600" b="0" i="0" u="none" strike="noStrike">
                          <a:effectLst/>
                          <a:latin typeface="+mn-lt"/>
                        </a:rPr>
                        <a:t> </a:t>
                      </a:r>
                    </a:p>
                  </a:txBody>
                  <a:tcPr marL="6676" marR="6676" marT="6676"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1600" b="0" i="0" u="none" strike="noStrike">
                          <a:effectLst/>
                          <a:latin typeface="+mn-lt"/>
                        </a:rPr>
                        <a:t>II </a:t>
                      </a:r>
                      <a:r>
                        <a:rPr lang="ru-RU" sz="1600" b="0" i="0" u="none" strike="noStrike">
                          <a:effectLst/>
                          <a:latin typeface="+mn-lt"/>
                        </a:rPr>
                        <a:t>фаза ОМ</a:t>
                      </a:r>
                    </a:p>
                  </a:txBody>
                  <a:tcPr marL="6676" marR="6676" marT="6676"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ru-RU" sz="16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1600" b="0" i="0" u="none" strike="noStrike">
                          <a:effectLst/>
                          <a:latin typeface="+mn-lt"/>
                        </a:rPr>
                        <a:t>III </a:t>
                      </a:r>
                      <a:r>
                        <a:rPr lang="ru-RU" sz="1600" b="0" i="0" u="none" strike="noStrike">
                          <a:effectLst/>
                          <a:latin typeface="+mn-lt"/>
                        </a:rPr>
                        <a:t>фаза ОМ</a:t>
                      </a:r>
                    </a:p>
                  </a:txBody>
                  <a:tcPr marL="6676" marR="6676" marT="6676"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600" b="0" i="0" u="none" strike="noStrike">
                          <a:effectLst/>
                          <a:latin typeface="+mn-lt"/>
                        </a:rPr>
                        <a:t> </a:t>
                      </a:r>
                    </a:p>
                  </a:txBody>
                  <a:tcPr marL="6676" marR="6676" marT="6676"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1600" b="0" i="0" u="none" strike="noStrike" dirty="0">
                          <a:effectLst/>
                          <a:latin typeface="+mn-lt"/>
                        </a:rPr>
                        <a:t>III </a:t>
                      </a:r>
                      <a:r>
                        <a:rPr lang="ru-RU" sz="1600" b="0" i="0" u="none" strike="noStrike" dirty="0">
                          <a:effectLst/>
                          <a:latin typeface="+mn-lt"/>
                        </a:rPr>
                        <a:t>фаза ОМ</a:t>
                      </a:r>
                    </a:p>
                  </a:txBody>
                  <a:tcPr marL="6676" marR="6676" marT="6676"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10093958"/>
                  </a:ext>
                </a:extLst>
              </a:tr>
              <a:tr h="188037">
                <a:tc>
                  <a:txBody>
                    <a:bodyPr/>
                    <a:lstStyle/>
                    <a:p>
                      <a:pPr algn="l" fontAlgn="b"/>
                      <a:endParaRPr lang="ru-RU" sz="1800" b="1" i="0" u="none" strike="noStrike">
                        <a:effectLst/>
                        <a:latin typeface="+mn-lt"/>
                      </a:endParaRPr>
                    </a:p>
                  </a:txBody>
                  <a:tcPr marL="6676" marR="6676" marT="6676"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600" b="1" i="0" u="none" strike="noStrike" dirty="0">
                          <a:solidFill>
                            <a:schemeClr val="bg1"/>
                          </a:solidFill>
                          <a:effectLst/>
                          <a:latin typeface="+mn-lt"/>
                        </a:rPr>
                        <a:t>1 этап</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FF"/>
                    </a:solidFill>
                  </a:tcPr>
                </a:tc>
                <a:tc>
                  <a:txBody>
                    <a:bodyPr/>
                    <a:lstStyle/>
                    <a:p>
                      <a:pPr algn="l" fontAlgn="b"/>
                      <a:endParaRPr lang="ru-RU" sz="1600" b="1"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b"/>
                      <a:r>
                        <a:rPr lang="ru-RU" sz="1600" b="1" i="0" u="none" strike="noStrike">
                          <a:solidFill>
                            <a:schemeClr val="bg1"/>
                          </a:solidFill>
                          <a:effectLst/>
                          <a:latin typeface="+mn-lt"/>
                        </a:rPr>
                        <a:t>2 этап</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FF"/>
                    </a:solidFill>
                  </a:tcPr>
                </a:tc>
                <a:tc hMerge="1">
                  <a:txBody>
                    <a:bodyPr/>
                    <a:lstStyle/>
                    <a:p>
                      <a:endParaRPr lang="ru-RU"/>
                    </a:p>
                  </a:txBody>
                  <a:tcPr/>
                </a:tc>
                <a:tc>
                  <a:txBody>
                    <a:bodyPr/>
                    <a:lstStyle/>
                    <a:p>
                      <a:pPr algn="l" fontAlgn="b"/>
                      <a:endParaRPr lang="ru-RU" sz="1600" b="1"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600" b="1" i="0" u="none" strike="noStrike">
                          <a:solidFill>
                            <a:schemeClr val="bg1"/>
                          </a:solidFill>
                          <a:effectLst/>
                          <a:latin typeface="+mn-lt"/>
                        </a:rPr>
                        <a:t>3 этап</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FF"/>
                    </a:solidFill>
                  </a:tcPr>
                </a:tc>
                <a:tc>
                  <a:txBody>
                    <a:bodyPr/>
                    <a:lstStyle/>
                    <a:p>
                      <a:pPr algn="l" fontAlgn="b"/>
                      <a:endParaRPr lang="ru-RU" sz="1600" b="1"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600" b="1" i="0" u="none" strike="noStrike">
                          <a:solidFill>
                            <a:schemeClr val="bg1"/>
                          </a:solidFill>
                          <a:effectLst/>
                          <a:latin typeface="+mn-lt"/>
                        </a:rPr>
                        <a:t>4 этап</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b"/>
                      <a:endParaRPr lang="ru-RU" sz="1600" b="1"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600" b="1" i="0" u="none" strike="noStrike">
                          <a:solidFill>
                            <a:schemeClr val="bg1"/>
                          </a:solidFill>
                          <a:effectLst/>
                          <a:latin typeface="+mn-lt"/>
                        </a:rPr>
                        <a:t>5 этап</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b"/>
                      <a:endParaRPr lang="ru-RU" sz="1600" b="1"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600" b="1" i="0" u="none" strike="noStrike">
                          <a:solidFill>
                            <a:schemeClr val="bg1"/>
                          </a:solidFill>
                          <a:effectLst/>
                          <a:latin typeface="+mn-lt"/>
                        </a:rPr>
                        <a:t>6 этап</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CFFCC"/>
                    </a:solidFill>
                  </a:tcPr>
                </a:tc>
                <a:tc>
                  <a:txBody>
                    <a:bodyPr/>
                    <a:lstStyle/>
                    <a:p>
                      <a:pPr algn="l" fontAlgn="b"/>
                      <a:endParaRPr lang="ru-RU" sz="1600" b="1"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600" b="1" i="0" u="none" strike="noStrike">
                          <a:solidFill>
                            <a:schemeClr val="bg1"/>
                          </a:solidFill>
                          <a:effectLst/>
                          <a:latin typeface="+mn-lt"/>
                        </a:rPr>
                        <a:t>7 этап</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99"/>
                    </a:solidFill>
                  </a:tcPr>
                </a:tc>
                <a:tc>
                  <a:txBody>
                    <a:bodyPr/>
                    <a:lstStyle/>
                    <a:p>
                      <a:pPr algn="l" fontAlgn="b"/>
                      <a:endParaRPr lang="ru-RU" sz="1600" b="1"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600" b="1" i="0" u="none" strike="noStrike">
                          <a:solidFill>
                            <a:schemeClr val="bg1"/>
                          </a:solidFill>
                          <a:effectLst/>
                          <a:latin typeface="+mn-lt"/>
                        </a:rPr>
                        <a:t>8 этап</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FFFF99"/>
                    </a:solidFill>
                  </a:tcPr>
                </a:tc>
                <a:extLst>
                  <a:ext uri="{0D108BD9-81ED-4DB2-BD59-A6C34878D82A}">
                    <a16:rowId xmlns:a16="http://schemas.microsoft.com/office/drawing/2014/main" val="2207729671"/>
                  </a:ext>
                </a:extLst>
              </a:tr>
              <a:tr h="788278">
                <a:tc>
                  <a:txBody>
                    <a:bodyPr/>
                    <a:lstStyle/>
                    <a:p>
                      <a:pPr algn="ctr" fontAlgn="t"/>
                      <a:endParaRPr lang="ru-RU" sz="1800" b="0" i="0" u="none" strike="noStrike">
                        <a:effectLst/>
                        <a:latin typeface="+mn-lt"/>
                      </a:endParaRPr>
                    </a:p>
                  </a:txBody>
                  <a:tcPr marL="6676" marR="6676" marT="6676" marB="0">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smtClean="0">
                          <a:solidFill>
                            <a:schemeClr val="bg1"/>
                          </a:solidFill>
                          <a:effectLst/>
                          <a:latin typeface="+mn-lt"/>
                        </a:rPr>
                        <a:t>Приветствие</a:t>
                      </a:r>
                      <a:r>
                        <a:rPr lang="en-US" sz="1400" b="0" i="0" u="none" strike="noStrike" dirty="0" smtClean="0">
                          <a:solidFill>
                            <a:schemeClr val="bg1"/>
                          </a:solidFill>
                          <a:effectLst/>
                          <a:latin typeface="+mn-lt"/>
                        </a:rPr>
                        <a:t> </a:t>
                      </a:r>
                      <a:r>
                        <a:rPr lang="ru-RU" sz="1400" b="0" i="0" u="none" strike="noStrike" dirty="0" smtClean="0">
                          <a:solidFill>
                            <a:schemeClr val="bg1"/>
                          </a:solidFill>
                          <a:effectLst/>
                          <a:latin typeface="+mn-lt"/>
                        </a:rPr>
                        <a:t>знакомство</a:t>
                      </a:r>
                      <a:endParaRPr lang="ru-RU" sz="1400" b="0" i="0" u="none" strike="noStrike" dirty="0">
                        <a:solidFill>
                          <a:schemeClr val="bg1"/>
                        </a:solidFill>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FFFF"/>
                    </a:solidFill>
                  </a:tcPr>
                </a:tc>
                <a:tc>
                  <a:txBody>
                    <a:bodyPr/>
                    <a:lstStyle/>
                    <a:p>
                      <a:pPr algn="ctr" fontAlgn="t"/>
                      <a:endParaRPr lang="ru-RU" sz="1400" b="0" i="0" u="none" strike="noStrike" dirty="0">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t"/>
                      <a:r>
                        <a:rPr lang="ru-RU" sz="1400" b="0" i="0" u="none" strike="noStrike" dirty="0">
                          <a:solidFill>
                            <a:schemeClr val="bg1"/>
                          </a:solidFill>
                          <a:effectLst/>
                          <a:latin typeface="+mn-lt"/>
                        </a:rPr>
                        <a:t>Вхождение в тему урока (определение целей урока)</a:t>
                      </a: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FFFF"/>
                    </a:solidFill>
                  </a:tcPr>
                </a:tc>
                <a:tc hMerge="1">
                  <a:txBody>
                    <a:bodyPr/>
                    <a:lstStyle/>
                    <a:p>
                      <a:endParaRPr lang="ru-RU"/>
                    </a:p>
                  </a:txBody>
                  <a:tcPr/>
                </a:tc>
                <a:tc>
                  <a:txBody>
                    <a:bodyPr/>
                    <a:lstStyle/>
                    <a:p>
                      <a:pPr algn="ctr" fontAlgn="t"/>
                      <a:endParaRPr lang="ru-RU" sz="1400" b="0" i="0" u="none" strike="noStrike">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a:solidFill>
                            <a:schemeClr val="bg1"/>
                          </a:solidFill>
                          <a:effectLst/>
                          <a:latin typeface="+mn-lt"/>
                        </a:rPr>
                        <a:t>Определение ожиданий и опасений учащихся</a:t>
                      </a: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FFFF"/>
                    </a:solidFill>
                  </a:tcPr>
                </a:tc>
                <a:tc>
                  <a:txBody>
                    <a:bodyPr/>
                    <a:lstStyle/>
                    <a:p>
                      <a:pPr algn="ctr" fontAlgn="t"/>
                      <a:endParaRPr lang="ru-RU" sz="1400" b="0" i="0" u="none" strike="noStrike">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a:solidFill>
                            <a:schemeClr val="bg1"/>
                          </a:solidFill>
                          <a:effectLst/>
                          <a:latin typeface="+mn-lt"/>
                        </a:rPr>
                        <a:t>Закрепление изученного (обсуждение д/з)</a:t>
                      </a: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t"/>
                      <a:endParaRPr lang="ru-RU" sz="1400" b="0" i="0" u="none" strike="noStrike">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err="1">
                          <a:solidFill>
                            <a:schemeClr val="bg1"/>
                          </a:solidFill>
                          <a:effectLst/>
                          <a:latin typeface="+mn-lt"/>
                        </a:rPr>
                        <a:t>Инпут</a:t>
                      </a:r>
                      <a:r>
                        <a:rPr lang="ru-RU" sz="1400" b="0" i="0" u="none" strike="noStrike" dirty="0">
                          <a:solidFill>
                            <a:schemeClr val="bg1"/>
                          </a:solidFill>
                          <a:effectLst/>
                          <a:latin typeface="+mn-lt"/>
                        </a:rPr>
                        <a:t> (интерактивная лекция)</a:t>
                      </a: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t"/>
                      <a:endParaRPr lang="ru-RU" sz="1400" b="0" i="0" u="none" strike="noStrike">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a:solidFill>
                            <a:schemeClr val="bg1"/>
                          </a:solidFill>
                          <a:effectLst/>
                          <a:latin typeface="+mn-lt"/>
                        </a:rPr>
                        <a:t>Проработка содержания темы</a:t>
                      </a: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CCFFCC"/>
                    </a:solidFill>
                  </a:tcPr>
                </a:tc>
                <a:tc>
                  <a:txBody>
                    <a:bodyPr/>
                    <a:lstStyle/>
                    <a:p>
                      <a:pPr algn="ctr" fontAlgn="t"/>
                      <a:endParaRPr lang="ru-RU" sz="1400" b="0" i="0" u="none" strike="noStrike">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a:solidFill>
                            <a:schemeClr val="bg1"/>
                          </a:solidFill>
                          <a:effectLst/>
                          <a:latin typeface="+mn-lt"/>
                        </a:rPr>
                        <a:t>Эмоциональная разрядка</a:t>
                      </a: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tc>
                  <a:txBody>
                    <a:bodyPr/>
                    <a:lstStyle/>
                    <a:p>
                      <a:pPr algn="ctr" fontAlgn="t"/>
                      <a:endParaRPr lang="ru-RU" sz="1400" b="0" i="0" u="none" strike="noStrike">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a:solidFill>
                            <a:schemeClr val="bg1"/>
                          </a:solidFill>
                          <a:effectLst/>
                          <a:latin typeface="+mn-lt"/>
                        </a:rPr>
                        <a:t>Рефлексия</a:t>
                      </a: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99"/>
                    </a:solidFill>
                  </a:tcPr>
                </a:tc>
                <a:extLst>
                  <a:ext uri="{0D108BD9-81ED-4DB2-BD59-A6C34878D82A}">
                    <a16:rowId xmlns:a16="http://schemas.microsoft.com/office/drawing/2014/main" val="345442873"/>
                  </a:ext>
                </a:extLst>
              </a:tr>
              <a:tr h="76494">
                <a:tc>
                  <a:txBody>
                    <a:bodyPr/>
                    <a:lstStyle/>
                    <a:p>
                      <a:pPr algn="l" fontAlgn="b"/>
                      <a:endParaRPr lang="ru-RU" sz="1800" b="0" i="0" u="none" strike="noStrike">
                        <a:effectLst/>
                        <a:latin typeface="+mn-lt"/>
                      </a:endParaRPr>
                    </a:p>
                  </a:txBody>
                  <a:tcPr marL="6676" marR="6676" marT="6676"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dirty="0">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FF"/>
                    </a:solidFill>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b"/>
                      <a:r>
                        <a:rPr lang="ru-RU" sz="1800" b="0" i="0" u="none" strike="noStrike" dirty="0">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FF"/>
                    </a:solidFill>
                  </a:tcPr>
                </a:tc>
                <a:tc hMerge="1">
                  <a:txBody>
                    <a:bodyPr/>
                    <a:lstStyle/>
                    <a:p>
                      <a:endParaRPr lang="ru-RU"/>
                    </a:p>
                  </a:txBody>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FF"/>
                    </a:solidFill>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CCFFCC"/>
                    </a:solidFill>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99"/>
                    </a:solidFill>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FFF99"/>
                    </a:solidFill>
                  </a:tcPr>
                </a:tc>
                <a:extLst>
                  <a:ext uri="{0D108BD9-81ED-4DB2-BD59-A6C34878D82A}">
                    <a16:rowId xmlns:a16="http://schemas.microsoft.com/office/drawing/2014/main" val="1895522642"/>
                  </a:ext>
                </a:extLst>
              </a:tr>
              <a:tr h="147190">
                <a:tc>
                  <a:txBody>
                    <a:bodyPr/>
                    <a:lstStyle/>
                    <a:p>
                      <a:pPr algn="l" fontAlgn="b"/>
                      <a:endParaRPr lang="ru-RU" sz="1800" b="0" i="0" u="none" strike="noStrike">
                        <a:effectLst/>
                        <a:latin typeface="+mn-lt"/>
                      </a:endParaRPr>
                    </a:p>
                  </a:txBody>
                  <a:tcPr marL="6676" marR="6676" marT="6676"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b"/>
                      <a:r>
                        <a:rPr lang="ru-RU" sz="1800" b="0" i="0" u="none" strike="noStrike" dirty="0">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hMerge="1">
                  <a:txBody>
                    <a:bodyPr/>
                    <a:lstStyle/>
                    <a:p>
                      <a:endParaRPr lang="ru-RU"/>
                    </a:p>
                  </a:txBody>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b"/>
                      <a:endParaRPr lang="ru-RU" sz="1800" b="0" i="0" u="none" strike="noStrike">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ru-RU" sz="1800" b="0" i="0" u="none" strike="noStrike" dirty="0">
                          <a:effectLst/>
                          <a:latin typeface="+mn-lt"/>
                        </a:rPr>
                        <a:t> </a:t>
                      </a: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92487601"/>
                  </a:ext>
                </a:extLst>
              </a:tr>
              <a:tr h="1957787">
                <a:tc>
                  <a:txBody>
                    <a:bodyPr/>
                    <a:lstStyle/>
                    <a:p>
                      <a:pPr algn="l" fontAlgn="b"/>
                      <a:endParaRPr lang="ru-RU" sz="1800" b="0" i="0" u="none" strike="noStrike">
                        <a:effectLst/>
                        <a:latin typeface="+mn-lt"/>
                      </a:endParaRPr>
                    </a:p>
                  </a:txBody>
                  <a:tcPr marL="6676" marR="6676" marT="6676"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smtClean="0">
                          <a:effectLst/>
                          <a:latin typeface="+mn-lt"/>
                        </a:rPr>
                        <a:t>АМО</a:t>
                      </a:r>
                    </a:p>
                    <a:p>
                      <a:pPr algn="ctr" fontAlgn="t"/>
                      <a:r>
                        <a:rPr lang="ru-RU" sz="1400" b="0" i="0" u="none" strike="noStrike" dirty="0" smtClean="0">
                          <a:effectLst/>
                          <a:latin typeface="+mn-lt"/>
                        </a:rPr>
                        <a:t>Встреча</a:t>
                      </a:r>
                    </a:p>
                    <a:p>
                      <a:pPr algn="ctr" fontAlgn="t"/>
                      <a:endParaRPr lang="ru-RU" sz="1400" b="0" i="0" u="none" strike="noStrike" dirty="0" smtClean="0">
                        <a:effectLst/>
                        <a:latin typeface="+mn-lt"/>
                      </a:endParaRPr>
                    </a:p>
                    <a:p>
                      <a:pPr algn="ctr" fontAlgn="t"/>
                      <a:endParaRPr lang="ru-RU" sz="1400" b="0" i="0" u="none" strike="noStrike" dirty="0" smtClean="0">
                        <a:effectLst/>
                        <a:latin typeface="+mn-lt"/>
                      </a:endParaRPr>
                    </a:p>
                    <a:p>
                      <a:pPr algn="ctr" fontAlgn="t"/>
                      <a:r>
                        <a:rPr lang="ru-RU" sz="1400" b="0" i="0" u="none" strike="noStrike" dirty="0" smtClean="0">
                          <a:effectLst/>
                          <a:latin typeface="+mn-lt"/>
                        </a:rPr>
                        <a:t>Установление личностного контакта между обучающимися</a:t>
                      </a:r>
                    </a:p>
                    <a:p>
                      <a:pPr algn="ctr" fontAlgn="t"/>
                      <a:r>
                        <a:rPr lang="ru-RU" sz="1400" b="0" i="0" u="none" strike="noStrike" dirty="0" smtClean="0">
                          <a:effectLst/>
                          <a:latin typeface="+mn-lt"/>
                        </a:rPr>
                        <a:t>Создание атмосферы дружелюбия и</a:t>
                      </a:r>
                    </a:p>
                    <a:p>
                      <a:pPr algn="ctr" fontAlgn="t"/>
                      <a:r>
                        <a:rPr lang="ru-RU" sz="1400" b="0" i="0" u="none" strike="noStrike" dirty="0" smtClean="0">
                          <a:effectLst/>
                          <a:latin typeface="+mn-lt"/>
                        </a:rPr>
                        <a:t>симпатии.</a:t>
                      </a:r>
                    </a:p>
                    <a:p>
                      <a:pPr algn="ctr" fontAlgn="t"/>
                      <a:endParaRPr lang="ru-RU" sz="1400" b="0" i="0" u="none" strike="noStrike" dirty="0">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endParaRPr lang="ru-RU" sz="1400" b="0" i="0" u="none" strike="noStrike" dirty="0">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gridSpan="2">
                  <a:txBody>
                    <a:bodyPr/>
                    <a:lstStyle/>
                    <a:p>
                      <a:pPr algn="ctr" fontAlgn="t"/>
                      <a:r>
                        <a:rPr lang="ru-RU" sz="1400" b="0" i="0" u="none" strike="noStrike" dirty="0" smtClean="0">
                          <a:effectLst/>
                          <a:latin typeface="+mn-lt"/>
                        </a:rPr>
                        <a:t>АМО</a:t>
                      </a:r>
                    </a:p>
                    <a:p>
                      <a:pPr algn="ctr" fontAlgn="t"/>
                      <a:r>
                        <a:rPr lang="ru-RU" sz="1400" b="0" i="0" u="none" strike="noStrike" dirty="0" smtClean="0">
                          <a:effectLst/>
                          <a:latin typeface="+mn-lt"/>
                        </a:rPr>
                        <a:t>Найди пару</a:t>
                      </a:r>
                    </a:p>
                    <a:p>
                      <a:pPr algn="ctr" fontAlgn="t"/>
                      <a:endParaRPr lang="ru-RU" sz="1400" b="0" i="0" u="none" strike="noStrike" dirty="0" smtClean="0">
                        <a:effectLst/>
                        <a:latin typeface="+mn-lt"/>
                      </a:endParaRPr>
                    </a:p>
                    <a:p>
                      <a:pPr algn="ctr" fontAlgn="t"/>
                      <a:endParaRPr lang="ru-RU" sz="1400" b="0" i="0" u="none" strike="noStrike" dirty="0" smtClean="0">
                        <a:effectLst/>
                        <a:latin typeface="+mn-lt"/>
                      </a:endParaRPr>
                    </a:p>
                    <a:p>
                      <a:pPr algn="ctr" fontAlgn="t"/>
                      <a:r>
                        <a:rPr lang="ru-RU" sz="1400" b="0" i="0" u="none" strike="noStrike" dirty="0" smtClean="0">
                          <a:effectLst/>
                          <a:latin typeface="+mn-lt"/>
                        </a:rPr>
                        <a:t>Формулирование темы урока. Самостоятельное создание способов решения проблем творческого и поискового характера</a:t>
                      </a:r>
                      <a:endParaRPr lang="ru-RU" sz="1400" b="0" i="0" u="none" strike="noStrike" dirty="0">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l" fontAlgn="b"/>
                      <a:endParaRPr lang="ru-RU" sz="1400" b="0" i="0" u="none" strike="noStrike" dirty="0">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smtClean="0">
                          <a:effectLst/>
                          <a:latin typeface="+mn-lt"/>
                        </a:rPr>
                        <a:t>АМО</a:t>
                      </a:r>
                    </a:p>
                    <a:p>
                      <a:pPr algn="ctr" fontAlgn="t"/>
                      <a:r>
                        <a:rPr lang="ru-RU" sz="1400" b="0" i="0" u="none" strike="noStrike" dirty="0" smtClean="0">
                          <a:effectLst/>
                          <a:latin typeface="+mn-lt"/>
                        </a:rPr>
                        <a:t>Любит – </a:t>
                      </a:r>
                    </a:p>
                    <a:p>
                      <a:pPr algn="ctr" fontAlgn="t"/>
                      <a:r>
                        <a:rPr lang="ru-RU" sz="1400" b="0" i="0" u="none" strike="noStrike" dirty="0" smtClean="0">
                          <a:effectLst/>
                          <a:latin typeface="+mn-lt"/>
                        </a:rPr>
                        <a:t>не любит</a:t>
                      </a:r>
                    </a:p>
                    <a:p>
                      <a:pPr algn="ctr" fontAlgn="t"/>
                      <a:endParaRPr lang="ru-RU" sz="1400" b="0" i="0" u="none" strike="noStrike" dirty="0" smtClean="0">
                        <a:effectLst/>
                        <a:latin typeface="+mn-lt"/>
                      </a:endParaRPr>
                    </a:p>
                    <a:p>
                      <a:pPr algn="ctr" fontAlgn="t"/>
                      <a:r>
                        <a:rPr lang="ru-RU" sz="1400" b="0" i="0" u="none" strike="noStrike" dirty="0" smtClean="0">
                          <a:effectLst/>
                          <a:latin typeface="+mn-lt"/>
                        </a:rPr>
                        <a:t>Идет осознанный процесс осмысления действий.</a:t>
                      </a:r>
                    </a:p>
                    <a:p>
                      <a:pPr algn="ctr" fontAlgn="t"/>
                      <a:r>
                        <a:rPr lang="ru-RU" sz="1400" b="0" i="0" u="none" strike="noStrike" dirty="0" smtClean="0">
                          <a:effectLst/>
                          <a:latin typeface="+mn-lt"/>
                        </a:rPr>
                        <a:t>Развитие самооценки, мотивации учения.</a:t>
                      </a:r>
                      <a:endParaRPr lang="ru-RU" sz="1400" b="0" i="0" u="none" strike="noStrike" dirty="0">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endParaRPr lang="ru-RU" sz="1400" b="0" i="0" u="none" strike="noStrike" dirty="0">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smtClean="0">
                          <a:effectLst/>
                          <a:latin typeface="+mn-lt"/>
                        </a:rPr>
                        <a:t>АМО</a:t>
                      </a:r>
                    </a:p>
                    <a:p>
                      <a:pPr algn="ctr" fontAlgn="t"/>
                      <a:r>
                        <a:rPr lang="ru-RU" sz="1400" b="0" i="0" u="none" strike="noStrike" dirty="0" smtClean="0">
                          <a:effectLst/>
                          <a:latin typeface="+mn-lt"/>
                        </a:rPr>
                        <a:t>«Кластеры»</a:t>
                      </a:r>
                    </a:p>
                    <a:p>
                      <a:pPr algn="ctr" fontAlgn="t"/>
                      <a:r>
                        <a:rPr lang="ru-RU" sz="1400" b="0" i="0" u="none" strike="noStrike" dirty="0" smtClean="0">
                          <a:effectLst/>
                          <a:latin typeface="+mn-lt"/>
                        </a:rPr>
                        <a:t>(группы)</a:t>
                      </a:r>
                    </a:p>
                    <a:p>
                      <a:pPr algn="ctr" fontAlgn="t"/>
                      <a:endParaRPr lang="ru-RU" sz="1400" b="0" i="0" u="none" strike="noStrike" dirty="0" smtClean="0">
                        <a:effectLst/>
                        <a:latin typeface="+mn-lt"/>
                      </a:endParaRPr>
                    </a:p>
                    <a:p>
                      <a:pPr algn="ctr" fontAlgn="t"/>
                      <a:r>
                        <a:rPr lang="ru-RU" sz="1400" b="0" i="0" u="none" strike="noStrike" dirty="0" smtClean="0">
                          <a:effectLst/>
                          <a:latin typeface="+mn-lt"/>
                        </a:rPr>
                        <a:t>Концентрация внимания и памяти, структурирование знаний. Умение поиска и выделения необходимой информации.	</a:t>
                      </a:r>
                      <a:endParaRPr lang="ru-RU" sz="1400" b="0" i="0" u="none" strike="noStrike" dirty="0">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endParaRPr lang="ru-RU" sz="1400" b="0" i="0" u="none" strike="noStrike" dirty="0">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smtClean="0">
                          <a:effectLst/>
                          <a:latin typeface="+mn-lt"/>
                        </a:rPr>
                        <a:t>АМО</a:t>
                      </a:r>
                    </a:p>
                    <a:p>
                      <a:pPr algn="ctr" fontAlgn="t"/>
                      <a:r>
                        <a:rPr lang="ru-RU" sz="1400" b="0" i="0" u="none" strike="noStrike" dirty="0" smtClean="0">
                          <a:effectLst/>
                          <a:latin typeface="+mn-lt"/>
                        </a:rPr>
                        <a:t>«Интервью»</a:t>
                      </a:r>
                    </a:p>
                    <a:p>
                      <a:pPr algn="ctr" fontAlgn="t"/>
                      <a:endParaRPr lang="ru-RU" sz="1400" b="0" i="0" u="none" strike="noStrike" dirty="0" smtClean="0">
                        <a:effectLst/>
                        <a:latin typeface="+mn-lt"/>
                      </a:endParaRPr>
                    </a:p>
                    <a:p>
                      <a:pPr algn="ctr" fontAlgn="t"/>
                      <a:endParaRPr lang="ru-RU" sz="1400" b="0" i="0" u="none" strike="noStrike" dirty="0" smtClean="0">
                        <a:effectLst/>
                        <a:latin typeface="+mn-lt"/>
                      </a:endParaRPr>
                    </a:p>
                    <a:p>
                      <a:pPr algn="ctr" fontAlgn="t"/>
                      <a:r>
                        <a:rPr lang="ru-RU" sz="1400" b="0" i="0" u="none" strike="noStrike" dirty="0" smtClean="0">
                          <a:effectLst/>
                          <a:latin typeface="+mn-lt"/>
                        </a:rPr>
                        <a:t>Погружение в языковую среду, направлен</a:t>
                      </a:r>
                    </a:p>
                    <a:p>
                      <a:pPr algn="ctr" fontAlgn="t"/>
                      <a:r>
                        <a:rPr lang="ru-RU" sz="1400" b="0" i="0" u="none" strike="noStrike" dirty="0" err="1" smtClean="0">
                          <a:effectLst/>
                          <a:latin typeface="+mn-lt"/>
                        </a:rPr>
                        <a:t>ную</a:t>
                      </a:r>
                      <a:r>
                        <a:rPr lang="ru-RU" sz="1400" b="0" i="0" u="none" strike="noStrike" dirty="0" smtClean="0">
                          <a:effectLst/>
                          <a:latin typeface="+mn-lt"/>
                        </a:rPr>
                        <a:t> на умение принять, осознать новую информацию</a:t>
                      </a:r>
                      <a:endParaRPr lang="ru-RU" sz="1400" b="0" i="0" u="none" strike="noStrike" dirty="0">
                        <a:effectLst/>
                        <a:latin typeface="+mn-lt"/>
                      </a:endParaRP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endParaRPr lang="ru-RU" sz="1400" b="0" i="0" u="none" strike="noStrike" dirty="0">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smtClean="0">
                          <a:effectLst/>
                          <a:latin typeface="+mn-lt"/>
                        </a:rPr>
                        <a:t>АМО</a:t>
                      </a:r>
                    </a:p>
                    <a:p>
                      <a:pPr algn="ctr" fontAlgn="t"/>
                      <a:r>
                        <a:rPr lang="ru-RU" sz="1400" b="0" i="0" u="none" strike="noStrike" dirty="0" smtClean="0">
                          <a:effectLst/>
                          <a:latin typeface="+mn-lt"/>
                        </a:rPr>
                        <a:t>«Эмблема»</a:t>
                      </a:r>
                    </a:p>
                    <a:p>
                      <a:pPr algn="ctr" fontAlgn="t"/>
                      <a:endParaRPr lang="ru-RU" sz="1400" b="0" i="0" u="none" strike="noStrike" dirty="0" smtClean="0">
                        <a:effectLst/>
                        <a:latin typeface="+mn-lt"/>
                      </a:endParaRPr>
                    </a:p>
                    <a:p>
                      <a:pPr algn="ctr" fontAlgn="t"/>
                      <a:endParaRPr lang="ru-RU" sz="1400" b="0" i="0" u="none" strike="noStrike" dirty="0" smtClean="0">
                        <a:effectLst/>
                        <a:latin typeface="+mn-lt"/>
                      </a:endParaRPr>
                    </a:p>
                    <a:p>
                      <a:pPr algn="ctr" fontAlgn="t"/>
                      <a:r>
                        <a:rPr lang="ru-RU" sz="1400" b="0" i="0" u="none" strike="noStrike" dirty="0" smtClean="0">
                          <a:effectLst/>
                          <a:latin typeface="+mn-lt"/>
                        </a:rPr>
                        <a:t>Определение познавательной цели, информационный поиск, структурирование знаний</a:t>
                      </a: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endParaRPr lang="ru-RU" sz="1400" b="0" i="0" u="none" strike="noStrike" dirty="0">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smtClean="0">
                          <a:effectLst/>
                          <a:latin typeface="+mn-lt"/>
                        </a:rPr>
                        <a:t>АМО</a:t>
                      </a:r>
                    </a:p>
                    <a:p>
                      <a:pPr algn="ctr" fontAlgn="t"/>
                      <a:r>
                        <a:rPr lang="ru-RU" sz="1400" b="0" i="0" u="none" strike="noStrike" dirty="0" smtClean="0">
                          <a:effectLst/>
                          <a:latin typeface="+mn-lt"/>
                        </a:rPr>
                        <a:t>«Радуга»</a:t>
                      </a:r>
                    </a:p>
                    <a:p>
                      <a:pPr algn="ctr" fontAlgn="t"/>
                      <a:endParaRPr lang="ru-RU" sz="1400" b="0" i="0" u="none" strike="noStrike" dirty="0" smtClean="0">
                        <a:effectLst/>
                        <a:latin typeface="+mn-lt"/>
                      </a:endParaRPr>
                    </a:p>
                    <a:p>
                      <a:pPr algn="ctr" fontAlgn="t"/>
                      <a:endParaRPr lang="ru-RU" sz="1400" b="0" i="0" u="none" strike="noStrike" dirty="0" smtClean="0">
                        <a:effectLst/>
                        <a:latin typeface="+mn-lt"/>
                      </a:endParaRPr>
                    </a:p>
                    <a:p>
                      <a:pPr algn="ctr" fontAlgn="t"/>
                      <a:r>
                        <a:rPr lang="ru-RU" sz="1400" b="0" i="0" u="none" strike="noStrike" dirty="0" smtClean="0">
                          <a:effectLst/>
                          <a:latin typeface="+mn-lt"/>
                        </a:rPr>
                        <a:t>Мобилизация сил, энергии, снятие напряжения</a:t>
                      </a: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b"/>
                      <a:endParaRPr lang="ru-RU" sz="1400" b="0" i="0" u="none" strike="noStrike" dirty="0">
                        <a:effectLst/>
                        <a:latin typeface="+mn-lt"/>
                      </a:endParaRPr>
                    </a:p>
                  </a:txBody>
                  <a:tcPr marL="6676" marR="6676" marT="6676"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t"/>
                      <a:r>
                        <a:rPr lang="ru-RU" sz="1400" b="0" i="0" u="none" strike="noStrike" dirty="0" smtClean="0">
                          <a:effectLst/>
                          <a:latin typeface="+mn-lt"/>
                        </a:rPr>
                        <a:t>АМО</a:t>
                      </a:r>
                    </a:p>
                    <a:p>
                      <a:pPr algn="ctr" fontAlgn="t"/>
                      <a:r>
                        <a:rPr lang="ru-RU" sz="1400" b="0" i="0" u="none" strike="noStrike" dirty="0" smtClean="0">
                          <a:effectLst/>
                          <a:latin typeface="+mn-lt"/>
                        </a:rPr>
                        <a:t>«Я – учитель»</a:t>
                      </a:r>
                    </a:p>
                    <a:p>
                      <a:pPr algn="ctr" fontAlgn="t"/>
                      <a:endParaRPr lang="ru-RU" sz="1400" b="0" i="0" u="none" strike="noStrike" dirty="0" smtClean="0">
                        <a:effectLst/>
                        <a:latin typeface="+mn-lt"/>
                      </a:endParaRPr>
                    </a:p>
                    <a:p>
                      <a:pPr algn="ctr" fontAlgn="t"/>
                      <a:endParaRPr lang="ru-RU" sz="1400" b="0" i="0" u="none" strike="noStrike" dirty="0" smtClean="0">
                        <a:effectLst/>
                        <a:latin typeface="+mn-lt"/>
                      </a:endParaRPr>
                    </a:p>
                    <a:p>
                      <a:pPr algn="ctr" fontAlgn="t"/>
                      <a:r>
                        <a:rPr lang="ru-RU" sz="1400" b="0" i="0" u="none" strike="noStrike" dirty="0" smtClean="0">
                          <a:effectLst/>
                          <a:latin typeface="+mn-lt"/>
                        </a:rPr>
                        <a:t>Анализ эмоционального состояния, полученного от деятельности</a:t>
                      </a:r>
                    </a:p>
                    <a:p>
                      <a:pPr algn="ctr" fontAlgn="t"/>
                      <a:r>
                        <a:rPr lang="ru-RU" sz="1400" b="0" i="0" u="none" strike="noStrike" dirty="0" smtClean="0">
                          <a:effectLst/>
                          <a:latin typeface="+mn-lt"/>
                        </a:rPr>
                        <a:t>Оценивание своих результатов</a:t>
                      </a:r>
                    </a:p>
                  </a:txBody>
                  <a:tcPr marL="6676" marR="6676" marT="6676"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0894200"/>
                  </a:ext>
                </a:extLst>
              </a:tr>
            </a:tbl>
          </a:graphicData>
        </a:graphic>
      </p:graphicFrame>
      <p:sp>
        <p:nvSpPr>
          <p:cNvPr id="4" name="TextBox 3"/>
          <p:cNvSpPr txBox="1"/>
          <p:nvPr/>
        </p:nvSpPr>
        <p:spPr>
          <a:xfrm>
            <a:off x="808892" y="175846"/>
            <a:ext cx="7229287" cy="923330"/>
          </a:xfrm>
          <a:prstGeom prst="rect">
            <a:avLst/>
          </a:prstGeom>
          <a:noFill/>
        </p:spPr>
        <p:txBody>
          <a:bodyPr wrap="none" rtlCol="0">
            <a:spAutoFit/>
          </a:bodyPr>
          <a:lstStyle/>
          <a:p>
            <a:pPr algn="ctr"/>
            <a:r>
              <a:rPr lang="ru-RU" dirty="0" smtClean="0">
                <a:hlinkClick r:id="rId3" action="ppaction://hlinksldjump"/>
              </a:rPr>
              <a:t>Конспект АМО-урока УМК </a:t>
            </a:r>
            <a:r>
              <a:rPr lang="en-US" dirty="0" smtClean="0">
                <a:hlinkClick r:id="rId3" action="ppaction://hlinksldjump"/>
              </a:rPr>
              <a:t>“Enjoy English” – 5 </a:t>
            </a:r>
            <a:r>
              <a:rPr lang="ru-RU" dirty="0" smtClean="0">
                <a:hlinkClick r:id="rId3" action="ppaction://hlinksldjump"/>
              </a:rPr>
              <a:t>ФГОС авт. Биболетова М.З.</a:t>
            </a:r>
          </a:p>
          <a:p>
            <a:pPr algn="ctr"/>
            <a:r>
              <a:rPr lang="ru-RU" dirty="0" smtClean="0">
                <a:hlinkClick r:id="rId3" action="ppaction://hlinksldjump"/>
              </a:rPr>
              <a:t>Тема урока: «</a:t>
            </a:r>
            <a:r>
              <a:rPr lang="en-US" dirty="0" smtClean="0">
                <a:hlinkClick r:id="rId3" action="ppaction://hlinksldjump"/>
              </a:rPr>
              <a:t>Talking about school clubs</a:t>
            </a:r>
            <a:r>
              <a:rPr lang="ru-RU" dirty="0" smtClean="0">
                <a:hlinkClick r:id="rId3" action="ppaction://hlinksldjump"/>
              </a:rPr>
              <a:t>»</a:t>
            </a:r>
            <a:endParaRPr lang="ru-RU" dirty="0" smtClean="0"/>
          </a:p>
          <a:p>
            <a:pPr algn="ctr"/>
            <a:r>
              <a:rPr lang="ru-RU" dirty="0" smtClean="0"/>
              <a:t>Тип урока - Комбинированный</a:t>
            </a:r>
            <a:endParaRPr lang="ru-RU" dirty="0"/>
          </a:p>
        </p:txBody>
      </p:sp>
    </p:spTree>
    <p:extLst>
      <p:ext uri="{BB962C8B-B14F-4D97-AF65-F5344CB8AC3E}">
        <p14:creationId xmlns:p14="http://schemas.microsoft.com/office/powerpoint/2010/main" val="184612858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extLst>
              <a:ext uri="{BEBA8EAE-BF5A-486C-A8C5-ECC9F3942E4B}">
                <a14:imgProps xmlns:a14="http://schemas.microsoft.com/office/drawing/2010/main">
                  <a14:imgLayer r:embed="rId3">
                    <a14:imgEffect>
                      <a14:artisticCement/>
                    </a14:imgEffect>
                  </a14:imgLayer>
                </a14:imgProps>
              </a:ext>
            </a:extLst>
          </a:blip>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TextBox 2"/>
          <p:cNvSpPr txBox="1"/>
          <p:nvPr/>
        </p:nvSpPr>
        <p:spPr>
          <a:xfrm>
            <a:off x="845389" y="358929"/>
            <a:ext cx="7239482" cy="6755696"/>
          </a:xfrm>
          <a:prstGeom prst="rect">
            <a:avLst/>
          </a:prstGeom>
          <a:noFill/>
        </p:spPr>
        <p:txBody>
          <a:bodyPr wrap="none" rtlCol="0">
            <a:spAutoFit/>
          </a:bodyPr>
          <a:lstStyle/>
          <a:p>
            <a:pPr algn="ctr"/>
            <a:r>
              <a:rPr lang="ru-RU" sz="2800" b="1" dirty="0" smtClean="0">
                <a:effectLst>
                  <a:outerShdw blurRad="38100" dist="38100" dir="2700000" algn="tl">
                    <a:srgbClr val="000000">
                      <a:alpha val="43137"/>
                    </a:srgbClr>
                  </a:outerShdw>
                </a:effectLst>
              </a:rPr>
              <a:t>План:</a:t>
            </a:r>
          </a:p>
          <a:p>
            <a:pPr marL="342900" indent="-342900">
              <a:lnSpc>
                <a:spcPct val="150000"/>
              </a:lnSpc>
              <a:buFont typeface="+mj-lt"/>
              <a:buAutoNum type="arabicParenR"/>
            </a:pPr>
            <a:r>
              <a:rPr lang="ru-RU" sz="2400" dirty="0" smtClean="0">
                <a:hlinkClick r:id="rId5" action="ppaction://hlinksldjump"/>
              </a:rPr>
              <a:t>Введение</a:t>
            </a:r>
            <a:endParaRPr lang="ru-RU" sz="2400" dirty="0" smtClean="0"/>
          </a:p>
          <a:p>
            <a:pPr marL="342900" indent="-342900">
              <a:lnSpc>
                <a:spcPct val="150000"/>
              </a:lnSpc>
              <a:buFont typeface="+mj-lt"/>
              <a:buAutoNum type="arabicParenR"/>
            </a:pPr>
            <a:r>
              <a:rPr lang="ru-RU" sz="2400" dirty="0" smtClean="0">
                <a:hlinkClick r:id="rId6" action="ppaction://hlinksldjump"/>
              </a:rPr>
              <a:t>Что такое АМО?</a:t>
            </a:r>
            <a:endParaRPr lang="ru-RU" sz="2400" dirty="0" smtClean="0"/>
          </a:p>
          <a:p>
            <a:pPr marL="342900" indent="-342900">
              <a:lnSpc>
                <a:spcPct val="150000"/>
              </a:lnSpc>
              <a:buFont typeface="+mj-lt"/>
              <a:buAutoNum type="arabicParenR"/>
            </a:pPr>
            <a:r>
              <a:rPr lang="ru-RU" sz="2400" dirty="0" smtClean="0">
                <a:hlinkClick r:id="rId7" action="ppaction://hlinksldjump"/>
              </a:rPr>
              <a:t>Классификация уроков</a:t>
            </a:r>
            <a:endParaRPr lang="ru-RU" sz="2400" dirty="0" smtClean="0"/>
          </a:p>
          <a:p>
            <a:pPr marL="342900" indent="-342900">
              <a:lnSpc>
                <a:spcPct val="150000"/>
              </a:lnSpc>
              <a:buFont typeface="+mj-lt"/>
              <a:buAutoNum type="arabicParenR"/>
            </a:pPr>
            <a:r>
              <a:rPr lang="ru-RU" sz="2400" dirty="0" smtClean="0">
                <a:hlinkClick r:id="rId8" action="ppaction://hlinksldjump"/>
              </a:rPr>
              <a:t>Выбор АМО</a:t>
            </a:r>
            <a:endParaRPr lang="ru-RU" sz="2400" dirty="0" smtClean="0"/>
          </a:p>
          <a:p>
            <a:pPr marL="342900" indent="-342900">
              <a:lnSpc>
                <a:spcPct val="150000"/>
              </a:lnSpc>
              <a:buFont typeface="+mj-lt"/>
              <a:buAutoNum type="arabicParenR"/>
            </a:pPr>
            <a:r>
              <a:rPr lang="ru-RU" sz="2400" dirty="0" smtClean="0">
                <a:hlinkClick r:id="rId9" action="ppaction://hlinksldjump"/>
              </a:rPr>
              <a:t>Классификация АМО</a:t>
            </a:r>
            <a:endParaRPr lang="ru-RU" sz="2400" dirty="0" smtClean="0"/>
          </a:p>
          <a:p>
            <a:pPr marL="342900" indent="-342900">
              <a:lnSpc>
                <a:spcPct val="150000"/>
              </a:lnSpc>
              <a:buFont typeface="+mj-lt"/>
              <a:buAutoNum type="arabicParenR"/>
            </a:pPr>
            <a:r>
              <a:rPr lang="ru-RU" sz="2400" dirty="0" smtClean="0">
                <a:hlinkClick r:id="rId10" action="ppaction://hlinksldjump"/>
              </a:rPr>
              <a:t>Метод АМО «Синквейн»</a:t>
            </a:r>
            <a:endParaRPr lang="ru-RU" sz="2400" dirty="0" smtClean="0"/>
          </a:p>
          <a:p>
            <a:pPr marL="342900" indent="-342900">
              <a:lnSpc>
                <a:spcPct val="150000"/>
              </a:lnSpc>
              <a:buFont typeface="+mj-lt"/>
              <a:buAutoNum type="arabicParenR"/>
            </a:pPr>
            <a:r>
              <a:rPr lang="ru-RU" sz="2400" dirty="0" smtClean="0">
                <a:hlinkClick r:id="rId11" action="ppaction://hlinksldjump"/>
              </a:rPr>
              <a:t>Карта урока английского языка по технологии АМО</a:t>
            </a:r>
            <a:endParaRPr lang="ru-RU" sz="2400" dirty="0" smtClean="0"/>
          </a:p>
          <a:p>
            <a:pPr marL="342900" indent="-342900">
              <a:lnSpc>
                <a:spcPct val="150000"/>
              </a:lnSpc>
              <a:buFont typeface="+mj-lt"/>
              <a:buAutoNum type="arabicParenR"/>
            </a:pPr>
            <a:r>
              <a:rPr lang="ru-RU" sz="2400" dirty="0" smtClean="0">
                <a:hlinkClick r:id="rId12" action="ppaction://hlinksldjump"/>
              </a:rPr>
              <a:t>Копилочка АМО</a:t>
            </a:r>
            <a:endParaRPr lang="ru-RU" sz="2400" dirty="0" smtClean="0"/>
          </a:p>
          <a:p>
            <a:pPr marL="342900" indent="-342900">
              <a:lnSpc>
                <a:spcPct val="150000"/>
              </a:lnSpc>
              <a:buFont typeface="+mj-lt"/>
              <a:buAutoNum type="arabicParenR"/>
            </a:pPr>
            <a:r>
              <a:rPr lang="ru-RU" sz="2400" dirty="0" smtClean="0">
                <a:hlinkClick r:id="rId13" action="ppaction://hlinksldjump"/>
              </a:rPr>
              <a:t>Список ресурсов</a:t>
            </a:r>
            <a:endParaRPr lang="ru-RU" sz="2400" dirty="0" smtClean="0"/>
          </a:p>
          <a:p>
            <a:pPr marL="342900" indent="-342900">
              <a:lnSpc>
                <a:spcPct val="150000"/>
              </a:lnSpc>
              <a:buFont typeface="+mj-lt"/>
              <a:buAutoNum type="arabicParenR"/>
            </a:pPr>
            <a:endParaRPr lang="ru-RU" dirty="0" smtClean="0"/>
          </a:p>
          <a:p>
            <a:endParaRPr lang="ru-RU" dirty="0" smtClean="0"/>
          </a:p>
          <a:p>
            <a:endParaRPr lang="ru-RU" dirty="0" smtClean="0"/>
          </a:p>
          <a:p>
            <a:endParaRPr lang="ru-RU" dirty="0"/>
          </a:p>
        </p:txBody>
      </p:sp>
    </p:spTree>
    <p:extLst>
      <p:ext uri="{BB962C8B-B14F-4D97-AF65-F5344CB8AC3E}">
        <p14:creationId xmlns:p14="http://schemas.microsoft.com/office/powerpoint/2010/main" val="210613638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pic>
        <p:nvPicPr>
          <p:cNvPr id="6" name="Рисунок 5"/>
          <p:cNvPicPr>
            <a:picLocks noChangeAspect="1"/>
          </p:cNvPicPr>
          <p:nvPr/>
        </p:nvPicPr>
        <p:blipFill rotWithShape="1">
          <a:blip r:embed="rId3"/>
          <a:srcRect t="2030" b="2782"/>
          <a:stretch/>
        </p:blipFill>
        <p:spPr>
          <a:xfrm>
            <a:off x="2087592" y="120769"/>
            <a:ext cx="5119022" cy="6616461"/>
          </a:xfrm>
          <a:prstGeom prst="rect">
            <a:avLst/>
          </a:prstGeom>
        </p:spPr>
      </p:pic>
      <p:sp>
        <p:nvSpPr>
          <p:cNvPr id="7" name="Стрелка вправо 6">
            <a:hlinkClick r:id="rId4" action="ppaction://hlinksldjump"/>
          </p:cNvPr>
          <p:cNvSpPr/>
          <p:nvPr/>
        </p:nvSpPr>
        <p:spPr>
          <a:xfrm>
            <a:off x="7729268" y="6392174"/>
            <a:ext cx="1233577" cy="345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93291129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pic>
        <p:nvPicPr>
          <p:cNvPr id="3" name="Рисунок 2"/>
          <p:cNvPicPr>
            <a:picLocks noChangeAspect="1"/>
          </p:cNvPicPr>
          <p:nvPr/>
        </p:nvPicPr>
        <p:blipFill rotWithShape="1">
          <a:blip r:embed="rId3"/>
          <a:srcRect r="2949" b="3281"/>
          <a:stretch/>
        </p:blipFill>
        <p:spPr>
          <a:xfrm>
            <a:off x="2100627" y="71513"/>
            <a:ext cx="4954451" cy="6714973"/>
          </a:xfrm>
          <a:prstGeom prst="rect">
            <a:avLst/>
          </a:prstGeom>
        </p:spPr>
      </p:pic>
      <p:sp>
        <p:nvSpPr>
          <p:cNvPr id="6" name="Стрелка вправо 5">
            <a:hlinkClick r:id="rId4" action="ppaction://hlinksldjump"/>
          </p:cNvPr>
          <p:cNvSpPr/>
          <p:nvPr/>
        </p:nvSpPr>
        <p:spPr>
          <a:xfrm>
            <a:off x="7486062" y="6236898"/>
            <a:ext cx="1233577" cy="345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54125651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pic>
        <p:nvPicPr>
          <p:cNvPr id="5" name="Рисунок 4"/>
          <p:cNvPicPr>
            <a:picLocks noChangeAspect="1"/>
          </p:cNvPicPr>
          <p:nvPr/>
        </p:nvPicPr>
        <p:blipFill>
          <a:blip r:embed="rId3"/>
          <a:stretch>
            <a:fillRect/>
          </a:stretch>
        </p:blipFill>
        <p:spPr>
          <a:xfrm>
            <a:off x="2231267" y="0"/>
            <a:ext cx="4693172" cy="6797615"/>
          </a:xfrm>
          <a:prstGeom prst="rect">
            <a:avLst/>
          </a:prstGeom>
        </p:spPr>
      </p:pic>
      <p:sp>
        <p:nvSpPr>
          <p:cNvPr id="4" name="Стрелка вправо 3">
            <a:hlinkClick r:id="rId4" action="ppaction://hlinksldjump"/>
          </p:cNvPr>
          <p:cNvSpPr/>
          <p:nvPr/>
        </p:nvSpPr>
        <p:spPr>
          <a:xfrm>
            <a:off x="7651631" y="6314536"/>
            <a:ext cx="1233577" cy="345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29658091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2"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Овал 2"/>
          <p:cNvSpPr/>
          <p:nvPr/>
        </p:nvSpPr>
        <p:spPr>
          <a:xfrm>
            <a:off x="3033724" y="2229928"/>
            <a:ext cx="3088257" cy="2398144"/>
          </a:xfrm>
          <a:prstGeom prst="ellipse">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solidFill>
                  <a:srgbClr val="00B050"/>
                </a:solidFill>
                <a:latin typeface="Arial Black" panose="020B0A04020102020204" pitchFamily="34" charset="0"/>
              </a:rPr>
              <a:t>Nature Club</a:t>
            </a:r>
            <a:endParaRPr lang="ru-RU" sz="3600" dirty="0">
              <a:solidFill>
                <a:srgbClr val="00B050"/>
              </a:solidFill>
              <a:latin typeface="Arial Black" panose="020B0A04020102020204" pitchFamily="34" charset="0"/>
            </a:endParaRPr>
          </a:p>
        </p:txBody>
      </p:sp>
      <p:sp>
        <p:nvSpPr>
          <p:cNvPr id="12" name="Овал 11"/>
          <p:cNvSpPr/>
          <p:nvPr/>
        </p:nvSpPr>
        <p:spPr>
          <a:xfrm>
            <a:off x="6121981" y="373810"/>
            <a:ext cx="2386540" cy="2313317"/>
          </a:xfrm>
          <a:prstGeom prst="ellipse">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effectLst>
                  <a:outerShdw blurRad="38100" dist="38100" dir="2700000" algn="tl">
                    <a:srgbClr val="000000">
                      <a:alpha val="43137"/>
                    </a:srgbClr>
                  </a:outerShdw>
                </a:effectLst>
              </a:rPr>
              <a:t>grow plants &amp; flowers </a:t>
            </a:r>
            <a:endParaRPr lang="ru-RU" sz="2800" dirty="0">
              <a:solidFill>
                <a:schemeClr val="bg1"/>
              </a:solidFill>
              <a:effectLst>
                <a:outerShdw blurRad="38100" dist="38100" dir="2700000" algn="tl">
                  <a:srgbClr val="000000">
                    <a:alpha val="43137"/>
                  </a:srgbClr>
                </a:outerShdw>
              </a:effectLst>
            </a:endParaRPr>
          </a:p>
        </p:txBody>
      </p:sp>
      <p:sp>
        <p:nvSpPr>
          <p:cNvPr id="4" name="Стрелка вправо 3">
            <a:hlinkClick r:id="rId3" action="ppaction://hlinksldjump"/>
          </p:cNvPr>
          <p:cNvSpPr/>
          <p:nvPr/>
        </p:nvSpPr>
        <p:spPr>
          <a:xfrm>
            <a:off x="7634095" y="6428296"/>
            <a:ext cx="1233577" cy="345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4" name="Прямая со стрелкой 13"/>
          <p:cNvCxnSpPr/>
          <p:nvPr/>
        </p:nvCxnSpPr>
        <p:spPr>
          <a:xfrm flipH="1" flipV="1">
            <a:off x="2606333" y="2320506"/>
            <a:ext cx="774529" cy="36662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a:endCxn id="12" idx="3"/>
          </p:cNvCxnSpPr>
          <p:nvPr/>
        </p:nvCxnSpPr>
        <p:spPr>
          <a:xfrm flipV="1">
            <a:off x="5776598" y="2348350"/>
            <a:ext cx="694884" cy="33877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a:off x="5767402" y="4151461"/>
            <a:ext cx="704080" cy="33877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Прямая со стрелкой 21"/>
          <p:cNvCxnSpPr/>
          <p:nvPr/>
        </p:nvCxnSpPr>
        <p:spPr>
          <a:xfrm flipH="1">
            <a:off x="2684223" y="4184858"/>
            <a:ext cx="696639" cy="30538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Овал 29"/>
          <p:cNvSpPr/>
          <p:nvPr/>
        </p:nvSpPr>
        <p:spPr>
          <a:xfrm>
            <a:off x="539829" y="373810"/>
            <a:ext cx="2386540" cy="2313317"/>
          </a:xfrm>
          <a:prstGeom prst="ellipse">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effectLst>
                  <a:outerShdw blurRad="38100" dist="38100" dir="2700000" algn="tl">
                    <a:srgbClr val="000000">
                      <a:alpha val="43137"/>
                    </a:srgbClr>
                  </a:outerShdw>
                </a:effectLst>
              </a:rPr>
              <a:t>s</a:t>
            </a:r>
            <a:r>
              <a:rPr lang="en-US" sz="2800" dirty="0" smtClean="0">
                <a:solidFill>
                  <a:schemeClr val="bg1"/>
                </a:solidFill>
                <a:effectLst>
                  <a:outerShdw blurRad="38100" dist="38100" dir="2700000" algn="tl">
                    <a:srgbClr val="000000">
                      <a:alpha val="43137"/>
                    </a:srgbClr>
                  </a:outerShdw>
                </a:effectLst>
              </a:rPr>
              <a:t>ave animals </a:t>
            </a:r>
            <a:endParaRPr lang="ru-RU" sz="2800" dirty="0">
              <a:solidFill>
                <a:schemeClr val="bg1"/>
              </a:solidFill>
              <a:effectLst>
                <a:outerShdw blurRad="38100" dist="38100" dir="2700000" algn="tl">
                  <a:srgbClr val="000000">
                    <a:alpha val="43137"/>
                  </a:srgbClr>
                </a:outerShdw>
              </a:effectLst>
            </a:endParaRPr>
          </a:p>
        </p:txBody>
      </p:sp>
      <p:sp>
        <p:nvSpPr>
          <p:cNvPr id="32" name="Овал 31"/>
          <p:cNvSpPr/>
          <p:nvPr/>
        </p:nvSpPr>
        <p:spPr>
          <a:xfrm>
            <a:off x="6198181" y="4120191"/>
            <a:ext cx="2386540" cy="2313317"/>
          </a:xfrm>
          <a:prstGeom prst="ellipse">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effectLst>
                  <a:outerShdw blurRad="38100" dist="38100" dir="2700000" algn="tl">
                    <a:srgbClr val="000000">
                      <a:alpha val="43137"/>
                    </a:srgbClr>
                  </a:outerShdw>
                </a:effectLst>
              </a:rPr>
              <a:t>t</a:t>
            </a:r>
            <a:r>
              <a:rPr lang="en-US" sz="2800" dirty="0" smtClean="0">
                <a:solidFill>
                  <a:schemeClr val="bg1"/>
                </a:solidFill>
                <a:effectLst>
                  <a:outerShdw blurRad="38100" dist="38100" dir="2700000" algn="tl">
                    <a:srgbClr val="000000">
                      <a:alpha val="43137"/>
                    </a:srgbClr>
                  </a:outerShdw>
                </a:effectLst>
              </a:rPr>
              <a:t>ake care of your pet</a:t>
            </a:r>
            <a:endParaRPr lang="ru-RU" sz="2800" dirty="0">
              <a:solidFill>
                <a:schemeClr val="bg1"/>
              </a:solidFill>
              <a:effectLst>
                <a:outerShdw blurRad="38100" dist="38100" dir="2700000" algn="tl">
                  <a:srgbClr val="000000">
                    <a:alpha val="43137"/>
                  </a:srgbClr>
                </a:outerShdw>
              </a:effectLst>
            </a:endParaRPr>
          </a:p>
        </p:txBody>
      </p:sp>
      <p:sp>
        <p:nvSpPr>
          <p:cNvPr id="33" name="Овал 32"/>
          <p:cNvSpPr/>
          <p:nvPr/>
        </p:nvSpPr>
        <p:spPr>
          <a:xfrm>
            <a:off x="570984" y="4128443"/>
            <a:ext cx="2386540" cy="2313317"/>
          </a:xfrm>
          <a:prstGeom prst="ellipse">
            <a:avLst/>
          </a:prstGeom>
          <a:solidFill>
            <a:schemeClr val="tx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effectLst>
                  <a:outerShdw blurRad="38100" dist="38100" dir="2700000" algn="tl">
                    <a:srgbClr val="000000">
                      <a:alpha val="43137"/>
                    </a:srgbClr>
                  </a:outerShdw>
                </a:effectLst>
              </a:rPr>
              <a:t>s</a:t>
            </a:r>
            <a:r>
              <a:rPr lang="en-US" sz="2800" dirty="0" smtClean="0">
                <a:solidFill>
                  <a:schemeClr val="bg1"/>
                </a:solidFill>
                <a:effectLst>
                  <a:outerShdw blurRad="38100" dist="38100" dir="2700000" algn="tl">
                    <a:srgbClr val="000000">
                      <a:alpha val="43137"/>
                    </a:srgbClr>
                  </a:outerShdw>
                </a:effectLst>
              </a:rPr>
              <a:t>ave the planet</a:t>
            </a:r>
            <a:endParaRPr lang="ru-RU" sz="2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6525363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down)">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down)">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wipe(down)">
                                      <p:cBhvr>
                                        <p:cTn id="4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30" grpId="0" animBg="1"/>
      <p:bldP spid="32" grpId="0" animBg="1"/>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4" name="TextBox 3"/>
          <p:cNvSpPr txBox="1"/>
          <p:nvPr/>
        </p:nvSpPr>
        <p:spPr>
          <a:xfrm>
            <a:off x="1897471" y="907762"/>
            <a:ext cx="5360763" cy="369332"/>
          </a:xfrm>
          <a:prstGeom prst="rect">
            <a:avLst/>
          </a:prstGeom>
          <a:noFill/>
        </p:spPr>
        <p:txBody>
          <a:bodyPr wrap="none" rtlCol="0">
            <a:spAutoFit/>
          </a:bodyPr>
          <a:lstStyle/>
          <a:p>
            <a:r>
              <a:rPr lang="ru-RU" dirty="0" smtClean="0">
                <a:hlinkClick r:id="rId3" action="ppaction://hlinkfile"/>
              </a:rPr>
              <a:t>КОПИЛОЧКА АКТИВНЫХ МЕТОДОВ ОБУЧЕНИЯ</a:t>
            </a:r>
            <a:endParaRPr lang="ru-RU" dirty="0"/>
          </a:p>
        </p:txBody>
      </p:sp>
      <p:pic>
        <p:nvPicPr>
          <p:cNvPr id="5" name="Рисунок 4">
            <a:hlinkClick r:id="rId4" action="ppaction://hlinkfile"/>
          </p:cNvPr>
          <p:cNvPicPr>
            <a:picLocks noChangeAspect="1"/>
          </p:cNvPicPr>
          <p:nvPr/>
        </p:nvPicPr>
        <p:blipFill>
          <a:blip r:embed="rId5" cstate="email">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a:ext>
            </a:extLst>
          </a:blip>
          <a:stretch>
            <a:fillRect/>
          </a:stretch>
        </p:blipFill>
        <p:spPr>
          <a:xfrm>
            <a:off x="2958860" y="2305626"/>
            <a:ext cx="2656438" cy="346544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385710992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38"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TextBox 2"/>
          <p:cNvSpPr txBox="1"/>
          <p:nvPr/>
        </p:nvSpPr>
        <p:spPr>
          <a:xfrm>
            <a:off x="518747" y="509954"/>
            <a:ext cx="6787662" cy="1200329"/>
          </a:xfrm>
          <a:prstGeom prst="rect">
            <a:avLst/>
          </a:prstGeom>
          <a:noFill/>
        </p:spPr>
        <p:txBody>
          <a:bodyPr wrap="square" rtlCol="0">
            <a:spAutoFit/>
          </a:bodyPr>
          <a:lstStyle/>
          <a:p>
            <a:r>
              <a:rPr lang="ru-RU" sz="2400" dirty="0" smtClean="0"/>
              <a:t>Мой имейл</a:t>
            </a:r>
            <a:r>
              <a:rPr lang="en-US" sz="2400" dirty="0" smtClean="0"/>
              <a:t> </a:t>
            </a:r>
            <a:r>
              <a:rPr lang="en-US" sz="2400" dirty="0" smtClean="0">
                <a:solidFill>
                  <a:srgbClr val="FFFF00"/>
                </a:solidFill>
              </a:rPr>
              <a:t>ivanova.mozdok@mail.ru</a:t>
            </a:r>
          </a:p>
          <a:p>
            <a:endParaRPr lang="en-US" sz="2400" dirty="0">
              <a:solidFill>
                <a:srgbClr val="FFFF00"/>
              </a:solidFill>
            </a:endParaRPr>
          </a:p>
          <a:p>
            <a:r>
              <a:rPr lang="ru-RU" sz="2400" dirty="0" smtClean="0"/>
              <a:t>Мой сайт      </a:t>
            </a:r>
            <a:r>
              <a:rPr lang="en-US" sz="2400" dirty="0">
                <a:hlinkClick r:id="rId3"/>
              </a:rPr>
              <a:t>http://ivanovamozdok.wix.com/school</a:t>
            </a:r>
            <a:endParaRPr lang="ru-RU" sz="2400" dirty="0"/>
          </a:p>
        </p:txBody>
      </p:sp>
      <p:pic>
        <p:nvPicPr>
          <p:cNvPr id="4" name="Рисунок 3"/>
          <p:cNvPicPr>
            <a:picLocks noChangeAspect="1"/>
          </p:cNvPicPr>
          <p:nvPr/>
        </p:nvPicPr>
        <p:blipFill rotWithShape="1">
          <a:blip r:embed="rId4"/>
          <a:srcRect l="2473" t="2529" r="698" b="13109"/>
          <a:stretch/>
        </p:blipFill>
        <p:spPr>
          <a:xfrm>
            <a:off x="328941" y="1959719"/>
            <a:ext cx="8537332" cy="464884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7476106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TextBox 2"/>
          <p:cNvSpPr txBox="1"/>
          <p:nvPr/>
        </p:nvSpPr>
        <p:spPr>
          <a:xfrm>
            <a:off x="419921" y="160417"/>
            <a:ext cx="8315864" cy="8556188"/>
          </a:xfrm>
          <a:prstGeom prst="rect">
            <a:avLst/>
          </a:prstGeom>
          <a:noFill/>
        </p:spPr>
        <p:txBody>
          <a:bodyPr wrap="square" rtlCol="0">
            <a:spAutoFit/>
          </a:bodyPr>
          <a:lstStyle/>
          <a:p>
            <a:pPr algn="ctr"/>
            <a:r>
              <a:rPr lang="ru-RU" dirty="0" smtClean="0"/>
              <a:t> </a:t>
            </a:r>
            <a:r>
              <a:rPr lang="ru-RU" sz="2400" b="1" dirty="0" smtClean="0">
                <a:effectLst>
                  <a:outerShdw blurRad="38100" dist="38100" dir="2700000" algn="tl">
                    <a:srgbClr val="000000">
                      <a:alpha val="43137"/>
                    </a:srgbClr>
                  </a:outerShdw>
                </a:effectLst>
              </a:rPr>
              <a:t>Использованные ресурсы:</a:t>
            </a:r>
          </a:p>
          <a:p>
            <a:endParaRPr lang="ru-RU" dirty="0"/>
          </a:p>
          <a:p>
            <a:pPr marL="342900" indent="-342900">
              <a:buFont typeface="+mj-lt"/>
              <a:buAutoNum type="arabicPeriod"/>
            </a:pPr>
            <a:r>
              <a:rPr lang="ru-RU" sz="1600" dirty="0"/>
              <a:t>Биболетова М.З. Денисенко О.А. Трубанёва Н.Н. - УМК «Английский с удовольствием» для 5 класса ФГОС</a:t>
            </a:r>
          </a:p>
          <a:p>
            <a:pPr marL="342900" indent="-342900">
              <a:buFont typeface="+mj-lt"/>
              <a:buAutoNum type="arabicPeriod"/>
            </a:pPr>
            <a:endParaRPr lang="ru-RU" sz="1600" dirty="0" smtClean="0"/>
          </a:p>
          <a:p>
            <a:pPr marL="342900" indent="-342900">
              <a:buFont typeface="+mj-lt"/>
              <a:buAutoNum type="arabicPeriod"/>
            </a:pPr>
            <a:r>
              <a:rPr lang="ru-RU" sz="1600" dirty="0" smtClean="0"/>
              <a:t>Выбор </a:t>
            </a:r>
            <a:r>
              <a:rPr lang="ru-RU" sz="1600" dirty="0"/>
              <a:t>вида активного метода обучения </a:t>
            </a:r>
            <a:r>
              <a:rPr lang="ru-RU" sz="1600" dirty="0">
                <a:hlinkClick r:id="rId3"/>
              </a:rPr>
              <a:t>http://paidagogos.com/?p=6114#hcq=gORiAOp</a:t>
            </a:r>
            <a:endParaRPr lang="ru-RU" sz="1600" dirty="0"/>
          </a:p>
          <a:p>
            <a:pPr marL="342900" indent="-342900">
              <a:buFont typeface="+mj-lt"/>
              <a:buAutoNum type="arabicPeriod"/>
            </a:pPr>
            <a:endParaRPr lang="ru-RU" sz="1600" dirty="0" smtClean="0"/>
          </a:p>
          <a:p>
            <a:pPr marL="342900" indent="-342900">
              <a:buFont typeface="+mj-lt"/>
              <a:buAutoNum type="arabicPeriod"/>
            </a:pPr>
            <a:r>
              <a:rPr lang="ru-RU" sz="1600" dirty="0"/>
              <a:t>Иванова И. Ф. Синквейн как прием технологии развития критического мышления на уроках английского языка. </a:t>
            </a:r>
            <a:r>
              <a:rPr lang="ru-RU" sz="1600" dirty="0">
                <a:hlinkClick r:id="rId4"/>
              </a:rPr>
              <a:t>https://infourok.ru/sinkveyn-kak-priem-tehnologii-razvitiya-kriticheskogo-mishleniya-na-urokah-angliyskogo-yazika-654912.html </a:t>
            </a:r>
            <a:endParaRPr lang="ru-RU" sz="1600" dirty="0"/>
          </a:p>
          <a:p>
            <a:pPr marL="342900" indent="-342900">
              <a:buFont typeface="+mj-lt"/>
              <a:buAutoNum type="arabicPeriod"/>
            </a:pPr>
            <a:endParaRPr lang="ru-RU" sz="1600" dirty="0" smtClean="0"/>
          </a:p>
          <a:p>
            <a:pPr marL="342900" indent="-342900">
              <a:buFont typeface="+mj-lt"/>
              <a:buAutoNum type="arabicPeriod"/>
            </a:pPr>
            <a:r>
              <a:rPr lang="ru-RU" sz="1600" dirty="0"/>
              <a:t>Козловская Г.Ю. АМО </a:t>
            </a:r>
            <a:r>
              <a:rPr lang="ru-RU" sz="1600" dirty="0">
                <a:hlinkClick r:id="rId5"/>
              </a:rPr>
              <a:t>http://studydoc.ru/doc/4888199/aktivnye-metody-obucheniya-k.psihol.n.--doc.--kozlovskaya-g.yu</a:t>
            </a:r>
            <a:endParaRPr lang="ru-RU" sz="1600" dirty="0"/>
          </a:p>
          <a:p>
            <a:pPr marL="342900" indent="-342900">
              <a:buFont typeface="+mj-lt"/>
              <a:buAutoNum type="arabicPeriod"/>
            </a:pPr>
            <a:endParaRPr lang="ru-RU" sz="1600" dirty="0" smtClean="0"/>
          </a:p>
          <a:p>
            <a:pPr marL="342900" indent="-342900">
              <a:buFont typeface="+mj-lt"/>
              <a:buAutoNum type="arabicPeriod"/>
            </a:pPr>
            <a:r>
              <a:rPr lang="ru-RU" sz="1600" dirty="0" smtClean="0"/>
              <a:t>Лазарев Т.В. Образовательные технологии новых стандартов: настольная книга современного педагога. Ч.1: Технология АМО. Петрозаводск: Verso,  2012. - 555с.</a:t>
            </a:r>
          </a:p>
          <a:p>
            <a:pPr marL="342900" indent="-342900">
              <a:buFont typeface="+mj-lt"/>
              <a:buAutoNum type="arabicPeriod"/>
            </a:pPr>
            <a:endParaRPr lang="ru-RU" sz="1600" dirty="0"/>
          </a:p>
          <a:p>
            <a:pPr marL="342900" indent="-342900">
              <a:buFont typeface="+mj-lt"/>
              <a:buAutoNum type="arabicPeriod"/>
            </a:pPr>
            <a:r>
              <a:rPr lang="ru-RU" sz="1600" dirty="0" smtClean="0"/>
              <a:t>Материалы курса «Разработка урока иностранного языка по технологии АМО» </a:t>
            </a:r>
            <a:r>
              <a:rPr lang="en-US" sz="1600" dirty="0" smtClean="0">
                <a:hlinkClick r:id="rId6"/>
              </a:rPr>
              <a:t>http</a:t>
            </a:r>
            <a:r>
              <a:rPr lang="en-US" sz="1600" dirty="0">
                <a:hlinkClick r:id="rId6"/>
              </a:rPr>
              <a:t>://www.moi-universitet.ru/ </a:t>
            </a:r>
            <a:endParaRPr lang="en-US" sz="1600" dirty="0" smtClean="0"/>
          </a:p>
          <a:p>
            <a:pPr marL="342900" indent="-342900">
              <a:buFont typeface="+mj-lt"/>
              <a:buAutoNum type="arabicPeriod"/>
            </a:pPr>
            <a:endParaRPr lang="en-US" sz="1600" dirty="0"/>
          </a:p>
          <a:p>
            <a:pPr marL="342900" indent="-342900">
              <a:buFont typeface="+mj-lt"/>
              <a:buAutoNum type="arabicPeriod"/>
            </a:pPr>
            <a:r>
              <a:rPr lang="ru-RU" sz="1600" dirty="0"/>
              <a:t> </a:t>
            </a:r>
            <a:r>
              <a:rPr lang="ru-RU" sz="1600" dirty="0" err="1"/>
              <a:t>Модебадзе</a:t>
            </a:r>
            <a:r>
              <a:rPr lang="ru-RU" sz="1600" dirty="0"/>
              <a:t> Анна </a:t>
            </a:r>
            <a:r>
              <a:rPr lang="ru-RU" sz="1600" dirty="0" smtClean="0"/>
              <a:t>Михайловна</a:t>
            </a:r>
            <a:r>
              <a:rPr lang="en-US" sz="1600" dirty="0" smtClean="0"/>
              <a:t> </a:t>
            </a:r>
            <a:r>
              <a:rPr lang="ru-RU" sz="1600" dirty="0" smtClean="0"/>
              <a:t>Копилочка АМО </a:t>
            </a:r>
            <a:r>
              <a:rPr lang="en-US" sz="1600" dirty="0">
                <a:hlinkClick r:id="rId7"/>
              </a:rPr>
              <a:t>http://nsportal.ru/nachalnaya-shkola/raznoe/2014/11/03/kopilochka-amo</a:t>
            </a:r>
            <a:endParaRPr lang="ru-RU" sz="1600" dirty="0" smtClean="0"/>
          </a:p>
          <a:p>
            <a:pPr marL="342900" indent="-342900">
              <a:buFont typeface="+mj-lt"/>
              <a:buAutoNum type="arabicPeriod"/>
            </a:pPr>
            <a:endParaRPr lang="ru-RU" sz="1600" dirty="0"/>
          </a:p>
          <a:p>
            <a:pPr marL="342900" indent="-342900">
              <a:buFont typeface="+mj-lt"/>
              <a:buAutoNum type="arabicPeriod"/>
            </a:pPr>
            <a:r>
              <a:rPr lang="ru-RU" sz="1600" dirty="0">
                <a:hlinkClick r:id="rId8" action="ppaction://hlinkfile"/>
              </a:rPr>
              <a:t>электронная книга «Копилочка активных методов обучения</a:t>
            </a:r>
            <a:r>
              <a:rPr lang="ru-RU" sz="1600" dirty="0" smtClean="0">
                <a:hlinkClick r:id="rId8" action="ppaction://hlinkfile"/>
              </a:rPr>
              <a:t>»</a:t>
            </a:r>
            <a:endParaRPr lang="ru-RU" sz="1600" dirty="0" smtClean="0"/>
          </a:p>
          <a:p>
            <a:pPr marL="342900" indent="-342900">
              <a:buFont typeface="+mj-lt"/>
              <a:buAutoNum type="arabicPeriod"/>
            </a:pPr>
            <a:endParaRPr lang="ru-RU" sz="1600" dirty="0">
              <a:hlinkClick r:id="rId9"/>
            </a:endParaRPr>
          </a:p>
          <a:p>
            <a:endParaRPr lang="ru-RU" sz="1600" dirty="0">
              <a:hlinkClick r:id="rId9"/>
            </a:endParaRPr>
          </a:p>
          <a:p>
            <a:pPr marL="342900" indent="-342900">
              <a:buFont typeface="+mj-lt"/>
              <a:buAutoNum type="arabicPeriod"/>
            </a:pPr>
            <a:endParaRPr lang="en-US" sz="1600" dirty="0">
              <a:hlinkClick r:id="rId9"/>
            </a:endParaRPr>
          </a:p>
          <a:p>
            <a:endParaRPr lang="ru-RU" dirty="0">
              <a:hlinkClick r:id="rId9"/>
            </a:endParaRPr>
          </a:p>
          <a:p>
            <a:endParaRPr lang="ru-RU" dirty="0">
              <a:hlinkClick r:id="rId9"/>
            </a:endParaRPr>
          </a:p>
          <a:p>
            <a:endParaRPr lang="ru-RU" dirty="0" smtClean="0"/>
          </a:p>
          <a:p>
            <a:endParaRPr lang="ru-RU" dirty="0"/>
          </a:p>
          <a:p>
            <a:endParaRPr lang="ru-RU" dirty="0" smtClean="0"/>
          </a:p>
          <a:p>
            <a:endParaRPr lang="en-US" dirty="0" smtClean="0"/>
          </a:p>
        </p:txBody>
      </p:sp>
    </p:spTree>
    <p:extLst>
      <p:ext uri="{BB962C8B-B14F-4D97-AF65-F5344CB8AC3E}">
        <p14:creationId xmlns:p14="http://schemas.microsoft.com/office/powerpoint/2010/main" val="33751932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4" name="Прямоугольник 3"/>
          <p:cNvSpPr/>
          <p:nvPr/>
        </p:nvSpPr>
        <p:spPr>
          <a:xfrm>
            <a:off x="517585" y="621904"/>
            <a:ext cx="7621731" cy="5262979"/>
          </a:xfrm>
          <a:prstGeom prst="rect">
            <a:avLst/>
          </a:prstGeom>
        </p:spPr>
        <p:txBody>
          <a:bodyPr wrap="square">
            <a:spAutoFit/>
          </a:bodyPr>
          <a:lstStyle/>
          <a:p>
            <a:pPr algn="ctr"/>
            <a:r>
              <a:rPr lang="ru-RU" sz="2400" dirty="0" smtClean="0"/>
              <a:t>ФАЙЛЫ ИЗОБРАЖЕНИЙ ФОРМАТА </a:t>
            </a:r>
            <a:r>
              <a:rPr lang="en-US" sz="2400" dirty="0" smtClean="0"/>
              <a:t>JPEG, PNG</a:t>
            </a:r>
            <a:r>
              <a:rPr lang="ru-RU" sz="2400" dirty="0" smtClean="0"/>
              <a:t>, </a:t>
            </a:r>
          </a:p>
          <a:p>
            <a:pPr algn="ctr"/>
            <a:r>
              <a:rPr lang="ru-RU" sz="2400" dirty="0" smtClean="0"/>
              <a:t>ИСПОЛЬЗОВАННЫЕ ПРИ СОЗДАНИИ ДАННОЙ ПРЕЗЕНТАЦИИ</a:t>
            </a:r>
          </a:p>
          <a:p>
            <a:endParaRPr lang="ru-RU" sz="2400" dirty="0" smtClean="0"/>
          </a:p>
          <a:p>
            <a:r>
              <a:rPr lang="ru-RU" sz="2400" dirty="0" smtClean="0"/>
              <a:t>Картинка слайд 17 </a:t>
            </a:r>
            <a:r>
              <a:rPr lang="en-US" sz="2400" dirty="0">
                <a:hlinkClick r:id="rId3"/>
              </a:rPr>
              <a:t>http://xn--h1aazeq.xn--d1acj3b/%</a:t>
            </a:r>
            <a:r>
              <a:rPr lang="en-US" sz="2400" dirty="0" smtClean="0">
                <a:hlinkClick r:id="rId3"/>
              </a:rPr>
              <a:t>D1%81%D0%B5%D0%BC%D1%8C%D1%8F</a:t>
            </a:r>
            <a:endParaRPr lang="ru-RU" sz="2400" dirty="0" smtClean="0"/>
          </a:p>
          <a:p>
            <a:endParaRPr lang="ru-RU" sz="2400" dirty="0"/>
          </a:p>
          <a:p>
            <a:r>
              <a:rPr lang="ru-RU" sz="2400" dirty="0"/>
              <a:t>Копилочка </a:t>
            </a:r>
            <a:r>
              <a:rPr lang="en-US" sz="2400" dirty="0">
                <a:hlinkClick r:id="rId4"/>
              </a:rPr>
              <a:t>http://</a:t>
            </a:r>
            <a:r>
              <a:rPr lang="en-US" sz="2400" dirty="0" smtClean="0">
                <a:hlinkClick r:id="rId4"/>
              </a:rPr>
              <a:t>moi-universitet.ru/ebooks/kamo/kamo</a:t>
            </a:r>
            <a:endParaRPr lang="ru-RU" sz="2400" dirty="0" smtClean="0"/>
          </a:p>
          <a:p>
            <a:endParaRPr lang="ru-RU" sz="2400" dirty="0" smtClean="0"/>
          </a:p>
          <a:p>
            <a:r>
              <a:rPr lang="ru-RU" sz="2400" dirty="0" smtClean="0"/>
              <a:t>Фон слайда № 1 </a:t>
            </a:r>
            <a:r>
              <a:rPr lang="en-US" sz="2400" dirty="0">
                <a:hlinkClick r:id="rId5"/>
              </a:rPr>
              <a:t>http://tapenik.ru/dizain_obr.html</a:t>
            </a:r>
            <a:endParaRPr lang="ru-RU" sz="2400" dirty="0" smtClean="0"/>
          </a:p>
          <a:p>
            <a:endParaRPr lang="ru-RU" sz="2400" dirty="0" smtClean="0"/>
          </a:p>
          <a:p>
            <a:r>
              <a:rPr lang="ru-RU" sz="2400" dirty="0" smtClean="0"/>
              <a:t>Фон остальных слайдов в презентации </a:t>
            </a:r>
          </a:p>
          <a:p>
            <a:r>
              <a:rPr lang="en-US" sz="2400" dirty="0" smtClean="0">
                <a:hlinkClick r:id="rId6"/>
              </a:rPr>
              <a:t>http</a:t>
            </a:r>
            <a:r>
              <a:rPr lang="en-US" sz="2400" dirty="0">
                <a:hlinkClick r:id="rId6"/>
              </a:rPr>
              <a:t>://desktopwallpapers.org.ua/download/5662/2560x1600</a:t>
            </a:r>
            <a:r>
              <a:rPr lang="en-US" sz="2400" dirty="0" smtClean="0">
                <a:hlinkClick r:id="rId6"/>
              </a:rPr>
              <a:t>/</a:t>
            </a:r>
            <a:endParaRPr lang="ru-RU" sz="2400" dirty="0" smtClean="0"/>
          </a:p>
        </p:txBody>
      </p:sp>
    </p:spTree>
    <p:extLst>
      <p:ext uri="{BB962C8B-B14F-4D97-AF65-F5344CB8AC3E}">
        <p14:creationId xmlns:p14="http://schemas.microsoft.com/office/powerpoint/2010/main" val="75448748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Прямоугольник 2"/>
          <p:cNvSpPr/>
          <p:nvPr/>
        </p:nvSpPr>
        <p:spPr>
          <a:xfrm>
            <a:off x="555193" y="525627"/>
            <a:ext cx="8352890" cy="5632311"/>
          </a:xfrm>
          <a:prstGeom prst="rect">
            <a:avLst/>
          </a:prstGeom>
        </p:spPr>
        <p:txBody>
          <a:bodyPr wrap="square">
            <a:spAutoFit/>
          </a:bodyPr>
          <a:lstStyle/>
          <a:p>
            <a:r>
              <a:rPr lang="ru-RU" sz="2400" dirty="0"/>
              <a:t>В настоящее время уже многие педагоги </a:t>
            </a:r>
            <a:r>
              <a:rPr lang="ru-RU" sz="2400" dirty="0" smtClean="0"/>
              <a:t>учатся строить свои </a:t>
            </a:r>
            <a:r>
              <a:rPr lang="ru-RU" sz="2400" dirty="0"/>
              <a:t>образовательные </a:t>
            </a:r>
            <a:r>
              <a:rPr lang="ru-RU" sz="2400" dirty="0" smtClean="0"/>
              <a:t>мероприятия </a:t>
            </a:r>
            <a:r>
              <a:rPr lang="ru-RU" sz="2400" dirty="0"/>
              <a:t>по-новому. В центре процесса обучения стоит обучающийся, обучение максимально практико-ориентированное и позволяет не просто получать знания, а, главное, приобретать умения, реализовывать свой потенциал, обмениваться опытом, ставить задачи и находить их решения. </a:t>
            </a:r>
            <a:r>
              <a:rPr lang="ru-RU" sz="2400" dirty="0" smtClean="0"/>
              <a:t>И </a:t>
            </a:r>
            <a:r>
              <a:rPr lang="ru-RU" sz="2400" dirty="0"/>
              <a:t>это не просто инновации, это требование времени, требование органов образования, требование самих обучающихся, которые хотят, чтобы по окончанию обучения (и не важно, обучается ребенок или взрослый), они получили конкретный практический результат, ведь именно им дальше идти с полученным багажом знаний и умений по жизни. </a:t>
            </a:r>
            <a:endParaRPr lang="ru-RU" sz="2400" dirty="0" smtClean="0"/>
          </a:p>
          <a:p>
            <a:r>
              <a:rPr lang="ru-RU" sz="2400" dirty="0" smtClean="0"/>
              <a:t>Именно </a:t>
            </a:r>
            <a:r>
              <a:rPr lang="ru-RU" sz="2400" dirty="0"/>
              <a:t>жизнь будет ставить им оценки! Именно в эти моменты ученики будут вспоминать своих учителей!</a:t>
            </a:r>
          </a:p>
        </p:txBody>
      </p:sp>
    </p:spTree>
    <p:extLst>
      <p:ext uri="{BB962C8B-B14F-4D97-AF65-F5344CB8AC3E}">
        <p14:creationId xmlns:p14="http://schemas.microsoft.com/office/powerpoint/2010/main" val="26072522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39"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TextBox 2"/>
          <p:cNvSpPr txBox="1"/>
          <p:nvPr/>
        </p:nvSpPr>
        <p:spPr>
          <a:xfrm>
            <a:off x="2819725" y="379563"/>
            <a:ext cx="3863558" cy="400110"/>
          </a:xfrm>
          <a:prstGeom prst="rect">
            <a:avLst/>
          </a:prstGeom>
          <a:noFill/>
        </p:spPr>
        <p:txBody>
          <a:bodyPr wrap="none" rtlCol="0">
            <a:spAutoFit/>
          </a:bodyPr>
          <a:lstStyle/>
          <a:p>
            <a:r>
              <a:rPr lang="ru-RU" sz="2000" dirty="0" smtClean="0"/>
              <a:t>ЗАЧЕМ УЧИТЬ АНГЛИЙСКИЙ?</a:t>
            </a:r>
            <a:endParaRPr lang="ru-RU" sz="2000" dirty="0"/>
          </a:p>
        </p:txBody>
      </p:sp>
      <p:sp>
        <p:nvSpPr>
          <p:cNvPr id="4" name="TextBox 3"/>
          <p:cNvSpPr txBox="1"/>
          <p:nvPr/>
        </p:nvSpPr>
        <p:spPr>
          <a:xfrm>
            <a:off x="2871208" y="1806648"/>
            <a:ext cx="3594254" cy="369332"/>
          </a:xfrm>
          <a:prstGeom prst="rect">
            <a:avLst/>
          </a:prstGeom>
          <a:noFill/>
        </p:spPr>
        <p:txBody>
          <a:bodyPr wrap="none" rtlCol="0">
            <a:spAutoFit/>
          </a:bodyPr>
          <a:lstStyle/>
          <a:p>
            <a:r>
              <a:rPr lang="en-US" dirty="0" smtClean="0"/>
              <a:t>WHY DO YOU LEARN ENGLISH?</a:t>
            </a:r>
            <a:endParaRPr lang="ru-RU" dirty="0"/>
          </a:p>
        </p:txBody>
      </p:sp>
      <p:cxnSp>
        <p:nvCxnSpPr>
          <p:cNvPr id="6" name="Прямая со стрелкой 5"/>
          <p:cNvCxnSpPr/>
          <p:nvPr/>
        </p:nvCxnSpPr>
        <p:spPr>
          <a:xfrm>
            <a:off x="4668335" y="878291"/>
            <a:ext cx="0" cy="82973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464940" y="3344569"/>
            <a:ext cx="4041491" cy="461665"/>
          </a:xfrm>
          <a:prstGeom prst="rect">
            <a:avLst/>
          </a:prstGeom>
        </p:spPr>
        <p:txBody>
          <a:bodyPr wrap="none">
            <a:spAutoFit/>
          </a:bodyPr>
          <a:lstStyle/>
          <a:p>
            <a:r>
              <a:rPr lang="en-US" sz="2400" dirty="0"/>
              <a:t>I</a:t>
            </a:r>
            <a:r>
              <a:rPr lang="en-US" sz="2400" dirty="0" smtClean="0"/>
              <a:t>t is useful when you travel</a:t>
            </a:r>
            <a:endParaRPr lang="ru-RU" sz="2400" dirty="0"/>
          </a:p>
        </p:txBody>
      </p:sp>
      <p:cxnSp>
        <p:nvCxnSpPr>
          <p:cNvPr id="10" name="Прямая со стрелкой 9"/>
          <p:cNvCxnSpPr/>
          <p:nvPr/>
        </p:nvCxnSpPr>
        <p:spPr>
          <a:xfrm flipH="1">
            <a:off x="2389517" y="2238389"/>
            <a:ext cx="680056" cy="110003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a:off x="4668335" y="2238389"/>
            <a:ext cx="0" cy="18640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6054312" y="2238389"/>
            <a:ext cx="836552" cy="10761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Прямоугольник 15"/>
          <p:cNvSpPr/>
          <p:nvPr/>
        </p:nvSpPr>
        <p:spPr>
          <a:xfrm>
            <a:off x="2802901" y="4047896"/>
            <a:ext cx="3831498" cy="830997"/>
          </a:xfrm>
          <a:prstGeom prst="rect">
            <a:avLst/>
          </a:prstGeom>
        </p:spPr>
        <p:txBody>
          <a:bodyPr wrap="none">
            <a:spAutoFit/>
          </a:bodyPr>
          <a:lstStyle/>
          <a:p>
            <a:pPr algn="ctr"/>
            <a:r>
              <a:rPr lang="en-US" b="0" i="0" dirty="0" smtClean="0">
                <a:solidFill>
                  <a:srgbClr val="444444"/>
                </a:solidFill>
                <a:effectLst/>
                <a:cs typeface="Times New Roman" panose="02020603050405020304" pitchFamily="18" charset="0"/>
              </a:rPr>
              <a:t> </a:t>
            </a:r>
            <a:r>
              <a:rPr lang="en-US" sz="2400" b="0" i="0" dirty="0" smtClean="0">
                <a:effectLst/>
                <a:cs typeface="Times New Roman" panose="02020603050405020304" pitchFamily="18" charset="0"/>
              </a:rPr>
              <a:t>to communicate </a:t>
            </a:r>
          </a:p>
          <a:p>
            <a:pPr algn="ctr"/>
            <a:r>
              <a:rPr lang="en-US" sz="2400" b="0" i="0" dirty="0" smtClean="0">
                <a:effectLst/>
                <a:cs typeface="Times New Roman" panose="02020603050405020304" pitchFamily="18" charset="0"/>
              </a:rPr>
              <a:t>with people of the world</a:t>
            </a:r>
            <a:endParaRPr lang="ru-RU" sz="2400" dirty="0">
              <a:cs typeface="Times New Roman" panose="02020603050405020304" pitchFamily="18" charset="0"/>
            </a:endParaRPr>
          </a:p>
        </p:txBody>
      </p:sp>
      <p:sp>
        <p:nvSpPr>
          <p:cNvPr id="17" name="Прямоугольник 16"/>
          <p:cNvSpPr/>
          <p:nvPr/>
        </p:nvSpPr>
        <p:spPr>
          <a:xfrm>
            <a:off x="5796951" y="3271485"/>
            <a:ext cx="3190996" cy="830997"/>
          </a:xfrm>
          <a:prstGeom prst="rect">
            <a:avLst/>
          </a:prstGeom>
        </p:spPr>
        <p:txBody>
          <a:bodyPr wrap="square">
            <a:spAutoFit/>
          </a:bodyPr>
          <a:lstStyle/>
          <a:p>
            <a:r>
              <a:rPr lang="en-US" sz="2400" dirty="0" smtClean="0"/>
              <a:t>to understand films </a:t>
            </a:r>
          </a:p>
          <a:p>
            <a:r>
              <a:rPr lang="en-US" sz="2400" dirty="0" smtClean="0"/>
              <a:t>and songs in English</a:t>
            </a:r>
            <a:endParaRPr lang="ru-RU" sz="2400" dirty="0"/>
          </a:p>
        </p:txBody>
      </p:sp>
      <p:cxnSp>
        <p:nvCxnSpPr>
          <p:cNvPr id="18" name="Прямая со стрелкой 17"/>
          <p:cNvCxnSpPr/>
          <p:nvPr/>
        </p:nvCxnSpPr>
        <p:spPr>
          <a:xfrm>
            <a:off x="752444" y="3818836"/>
            <a:ext cx="2108497" cy="18891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Прямая со стрелкой 19"/>
          <p:cNvCxnSpPr/>
          <p:nvPr/>
        </p:nvCxnSpPr>
        <p:spPr>
          <a:xfrm>
            <a:off x="4661153" y="4954998"/>
            <a:ext cx="0" cy="9965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Прямая со стрелкой 21"/>
          <p:cNvCxnSpPr/>
          <p:nvPr/>
        </p:nvCxnSpPr>
        <p:spPr>
          <a:xfrm flipH="1">
            <a:off x="6683283" y="4220653"/>
            <a:ext cx="1605260" cy="16280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648310" y="5951553"/>
            <a:ext cx="4140680" cy="461665"/>
          </a:xfrm>
          <a:prstGeom prst="rect">
            <a:avLst/>
          </a:prstGeom>
          <a:noFill/>
        </p:spPr>
        <p:txBody>
          <a:bodyPr wrap="square" rtlCol="0">
            <a:spAutoFit/>
          </a:bodyPr>
          <a:lstStyle/>
          <a:p>
            <a:r>
              <a:rPr lang="en-US" sz="2400" dirty="0" smtClean="0">
                <a:effectLst>
                  <a:outerShdw blurRad="38100" dist="38100" dir="2700000" algn="tl">
                    <a:srgbClr val="000000">
                      <a:alpha val="43137"/>
                    </a:srgbClr>
                  </a:outerShdw>
                </a:effectLst>
              </a:rPr>
              <a:t>HOW TO TEACH ENGLISH?</a:t>
            </a:r>
            <a:endParaRPr lang="ru-RU" sz="2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790929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fade">
                                      <p:cBhvr>
                                        <p:cTn id="45" dur="1000"/>
                                        <p:tgtEl>
                                          <p:spTgt spid="9"/>
                                        </p:tgtEl>
                                      </p:cBhvr>
                                    </p:animEffect>
                                    <p:anim calcmode="lin" valueType="num">
                                      <p:cBhvr>
                                        <p:cTn id="46" dur="1000" fill="hold"/>
                                        <p:tgtEl>
                                          <p:spTgt spid="9"/>
                                        </p:tgtEl>
                                        <p:attrNameLst>
                                          <p:attrName>ppt_x</p:attrName>
                                        </p:attrNameLst>
                                      </p:cBhvr>
                                      <p:tavLst>
                                        <p:tav tm="0">
                                          <p:val>
                                            <p:strVal val="#ppt_x"/>
                                          </p:val>
                                        </p:tav>
                                        <p:tav tm="100000">
                                          <p:val>
                                            <p:strVal val="#ppt_x"/>
                                          </p:val>
                                        </p:tav>
                                      </p:tavLst>
                                    </p:anim>
                                    <p:anim calcmode="lin" valueType="num">
                                      <p:cBhvr>
                                        <p:cTn id="47" dur="1000" fill="hold"/>
                                        <p:tgtEl>
                                          <p:spTgt spid="9"/>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down)">
                                      <p:cBhvr>
                                        <p:cTn id="67" dur="500"/>
                                        <p:tgtEl>
                                          <p:spTgt spid="20"/>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down)">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wipe(down)">
                                      <p:cBhvr>
                                        <p:cTn id="77" dur="580">
                                          <p:stCondLst>
                                            <p:cond delay="0"/>
                                          </p:stCondLst>
                                        </p:cTn>
                                        <p:tgtEl>
                                          <p:spTgt spid="27"/>
                                        </p:tgtEl>
                                      </p:cBhvr>
                                    </p:animEffect>
                                    <p:anim calcmode="lin" valueType="num">
                                      <p:cBhvr>
                                        <p:cTn id="78" dur="1822"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27"/>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27"/>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27"/>
                                        </p:tgtEl>
                                        <p:attrNameLst>
                                          <p:attrName>ppt_y</p:attrName>
                                        </p:attrNameLst>
                                      </p:cBhvr>
                                      <p:tavLst>
                                        <p:tav tm="0" fmla="#ppt_y-sin(pi*$)/81">
                                          <p:val>
                                            <p:fltVal val="0"/>
                                          </p:val>
                                        </p:tav>
                                        <p:tav tm="100000">
                                          <p:val>
                                            <p:fltVal val="1"/>
                                          </p:val>
                                        </p:tav>
                                      </p:tavLst>
                                    </p:anim>
                                    <p:animScale>
                                      <p:cBhvr>
                                        <p:cTn id="83" dur="26">
                                          <p:stCondLst>
                                            <p:cond delay="650"/>
                                          </p:stCondLst>
                                        </p:cTn>
                                        <p:tgtEl>
                                          <p:spTgt spid="27"/>
                                        </p:tgtEl>
                                      </p:cBhvr>
                                      <p:to x="100000" y="60000"/>
                                    </p:animScale>
                                    <p:animScale>
                                      <p:cBhvr>
                                        <p:cTn id="84" dur="166" decel="50000">
                                          <p:stCondLst>
                                            <p:cond delay="676"/>
                                          </p:stCondLst>
                                        </p:cTn>
                                        <p:tgtEl>
                                          <p:spTgt spid="27"/>
                                        </p:tgtEl>
                                      </p:cBhvr>
                                      <p:to x="100000" y="100000"/>
                                    </p:animScale>
                                    <p:animScale>
                                      <p:cBhvr>
                                        <p:cTn id="85" dur="26">
                                          <p:stCondLst>
                                            <p:cond delay="1312"/>
                                          </p:stCondLst>
                                        </p:cTn>
                                        <p:tgtEl>
                                          <p:spTgt spid="27"/>
                                        </p:tgtEl>
                                      </p:cBhvr>
                                      <p:to x="100000" y="80000"/>
                                    </p:animScale>
                                    <p:animScale>
                                      <p:cBhvr>
                                        <p:cTn id="86" dur="166" decel="50000">
                                          <p:stCondLst>
                                            <p:cond delay="1338"/>
                                          </p:stCondLst>
                                        </p:cTn>
                                        <p:tgtEl>
                                          <p:spTgt spid="27"/>
                                        </p:tgtEl>
                                      </p:cBhvr>
                                      <p:to x="100000" y="100000"/>
                                    </p:animScale>
                                    <p:animScale>
                                      <p:cBhvr>
                                        <p:cTn id="87" dur="26">
                                          <p:stCondLst>
                                            <p:cond delay="1642"/>
                                          </p:stCondLst>
                                        </p:cTn>
                                        <p:tgtEl>
                                          <p:spTgt spid="27"/>
                                        </p:tgtEl>
                                      </p:cBhvr>
                                      <p:to x="100000" y="90000"/>
                                    </p:animScale>
                                    <p:animScale>
                                      <p:cBhvr>
                                        <p:cTn id="88" dur="166" decel="50000">
                                          <p:stCondLst>
                                            <p:cond delay="1668"/>
                                          </p:stCondLst>
                                        </p:cTn>
                                        <p:tgtEl>
                                          <p:spTgt spid="27"/>
                                        </p:tgtEl>
                                      </p:cBhvr>
                                      <p:to x="100000" y="100000"/>
                                    </p:animScale>
                                    <p:animScale>
                                      <p:cBhvr>
                                        <p:cTn id="89" dur="26">
                                          <p:stCondLst>
                                            <p:cond delay="1808"/>
                                          </p:stCondLst>
                                        </p:cTn>
                                        <p:tgtEl>
                                          <p:spTgt spid="27"/>
                                        </p:tgtEl>
                                      </p:cBhvr>
                                      <p:to x="100000" y="95000"/>
                                    </p:animScale>
                                    <p:animScale>
                                      <p:cBhvr>
                                        <p:cTn id="90" dur="166" decel="50000">
                                          <p:stCondLst>
                                            <p:cond delay="1834"/>
                                          </p:stCondLst>
                                        </p:cTn>
                                        <p:tgtEl>
                                          <p:spTgt spid="2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9" grpId="0"/>
      <p:bldP spid="16" grpId="0"/>
      <p:bldP spid="17"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5" name="Прямоугольник 4"/>
          <p:cNvSpPr/>
          <p:nvPr/>
        </p:nvSpPr>
        <p:spPr>
          <a:xfrm>
            <a:off x="923026" y="664235"/>
            <a:ext cx="7556740" cy="3785652"/>
          </a:xfrm>
          <a:prstGeom prst="rect">
            <a:avLst/>
          </a:prstGeom>
        </p:spPr>
        <p:txBody>
          <a:bodyPr wrap="square">
            <a:spAutoFit/>
          </a:bodyPr>
          <a:lstStyle/>
          <a:p>
            <a:r>
              <a:rPr lang="ru-RU" sz="2400" dirty="0" smtClean="0">
                <a:effectLst>
                  <a:outerShdw blurRad="38100" dist="38100" dir="2700000" algn="tl">
                    <a:srgbClr val="000000">
                      <a:alpha val="43137"/>
                    </a:srgbClr>
                  </a:outerShdw>
                </a:effectLst>
              </a:rPr>
              <a:t>Каждый учитель стремиться сделать свои уроки творческими и занимательными, чтобы желание и интерес младших школьников, </a:t>
            </a:r>
            <a:endParaRPr lang="en-US" sz="2400" dirty="0" smtClean="0">
              <a:effectLst>
                <a:outerShdw blurRad="38100" dist="38100" dir="2700000" algn="tl">
                  <a:srgbClr val="000000">
                    <a:alpha val="43137"/>
                  </a:srgbClr>
                </a:outerShdw>
              </a:effectLst>
            </a:endParaRPr>
          </a:p>
          <a:p>
            <a:r>
              <a:rPr lang="ru-RU" sz="2400" dirty="0" smtClean="0">
                <a:effectLst>
                  <a:outerShdw blurRad="38100" dist="38100" dir="2700000" algn="tl">
                    <a:srgbClr val="000000">
                      <a:alpha val="43137"/>
                    </a:srgbClr>
                  </a:outerShdw>
                </a:effectLst>
              </a:rPr>
              <a:t>которые только приступили к занятиям иностранным языком, не угасли в последующие годы. </a:t>
            </a:r>
            <a:endParaRPr lang="en-US" sz="2400" dirty="0" smtClean="0">
              <a:effectLst>
                <a:outerShdw blurRad="38100" dist="38100" dir="2700000" algn="tl">
                  <a:srgbClr val="000000">
                    <a:alpha val="43137"/>
                  </a:srgbClr>
                </a:outerShdw>
              </a:effectLst>
            </a:endParaRPr>
          </a:p>
          <a:p>
            <a:endParaRPr lang="en-US" sz="2400" dirty="0" smtClean="0">
              <a:effectLst>
                <a:outerShdw blurRad="38100" dist="38100" dir="2700000" algn="tl">
                  <a:srgbClr val="000000">
                    <a:alpha val="43137"/>
                  </a:srgbClr>
                </a:outerShdw>
              </a:effectLst>
            </a:endParaRPr>
          </a:p>
          <a:p>
            <a:r>
              <a:rPr lang="ru-RU" sz="2400" dirty="0" smtClean="0">
                <a:effectLst>
                  <a:outerShdw blurRad="38100" dist="38100" dir="2700000" algn="tl">
                    <a:srgbClr val="000000">
                      <a:alpha val="43137"/>
                    </a:srgbClr>
                  </a:outerShdw>
                </a:effectLst>
              </a:rPr>
              <a:t>Задача учителя - добиться того, чтобы этот интерес был постоянным и устойчивым. А там, где интерес, там и успех.</a:t>
            </a:r>
            <a:endParaRPr lang="ru-RU" sz="2400" dirty="0">
              <a:effectLst>
                <a:outerShdw blurRad="38100" dist="38100" dir="2700000" algn="tl">
                  <a:srgbClr val="000000">
                    <a:alpha val="43137"/>
                  </a:srgbClr>
                </a:outerShdw>
              </a:effectLst>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8650" y="3847381"/>
            <a:ext cx="2438405" cy="2777028"/>
          </a:xfrm>
          <a:prstGeom prst="rect">
            <a:avLst/>
          </a:prstGeom>
        </p:spPr>
      </p:pic>
    </p:spTree>
    <p:extLst>
      <p:ext uri="{BB962C8B-B14F-4D97-AF65-F5344CB8AC3E}">
        <p14:creationId xmlns:p14="http://schemas.microsoft.com/office/powerpoint/2010/main" val="27747921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Прямоугольник 2"/>
          <p:cNvSpPr/>
          <p:nvPr/>
        </p:nvSpPr>
        <p:spPr>
          <a:xfrm>
            <a:off x="336431" y="243512"/>
            <a:ext cx="8678173" cy="5262979"/>
          </a:xfrm>
          <a:prstGeom prst="rect">
            <a:avLst/>
          </a:prstGeom>
        </p:spPr>
        <p:txBody>
          <a:bodyPr wrap="square">
            <a:spAutoFit/>
          </a:bodyPr>
          <a:lstStyle/>
          <a:p>
            <a:r>
              <a:rPr lang="ru-RU" sz="2400" u="sng" dirty="0" smtClean="0">
                <a:effectLst>
                  <a:outerShdw blurRad="38100" dist="38100" dir="2700000" algn="tl">
                    <a:srgbClr val="000000">
                      <a:alpha val="43137"/>
                    </a:srgbClr>
                  </a:outerShdw>
                </a:effectLst>
              </a:rPr>
              <a:t>Активные методы обучения </a:t>
            </a:r>
            <a:r>
              <a:rPr lang="ru-RU" sz="2400" dirty="0" smtClean="0"/>
              <a:t>– это система методов, обеспечивающих активность и разнообразие мыслительной и практической деятельности учащихся в процессе освоения учебного материала, создающих специальными средствами условия, мотивирующие обучающихся к самостоятельному, инициативному и творческому освоению учебного материала.</a:t>
            </a:r>
          </a:p>
          <a:p>
            <a:endParaRPr lang="ru-RU" sz="2400" dirty="0" smtClean="0"/>
          </a:p>
          <a:p>
            <a:r>
              <a:rPr lang="ru-RU" sz="2400" u="sng" dirty="0" smtClean="0">
                <a:effectLst>
                  <a:outerShdw blurRad="38100" dist="38100" dir="2700000" algn="tl">
                    <a:srgbClr val="000000">
                      <a:alpha val="43137"/>
                    </a:srgbClr>
                  </a:outerShdw>
                </a:effectLst>
              </a:rPr>
              <a:t>АМО</a:t>
            </a:r>
            <a:r>
              <a:rPr lang="ru-RU" sz="2400" dirty="0" smtClean="0"/>
              <a:t> строятся на практической направленности, игровом действе и творческом характере обучения, интерактивности, разнообразных коммуникациях, диалоге и </a:t>
            </a:r>
            <a:r>
              <a:rPr lang="ru-RU" sz="2400" dirty="0" err="1" smtClean="0"/>
              <a:t>полилоге</a:t>
            </a:r>
            <a:r>
              <a:rPr lang="ru-RU" sz="2400" dirty="0" smtClean="0"/>
              <a:t>, использовании знаний и опыта обучающихся, групповой форме организации их работы, вовлечении в процесс всех органов чувств, </a:t>
            </a:r>
            <a:r>
              <a:rPr lang="ru-RU" sz="2400" dirty="0" err="1" smtClean="0"/>
              <a:t>деятельностном</a:t>
            </a:r>
            <a:r>
              <a:rPr lang="ru-RU" sz="2400" dirty="0" smtClean="0"/>
              <a:t> подходе к обучению, движении и рефлексии. </a:t>
            </a:r>
            <a:endParaRPr lang="ru-RU" sz="2400" dirty="0"/>
          </a:p>
        </p:txBody>
      </p:sp>
    </p:spTree>
    <p:extLst>
      <p:ext uri="{BB962C8B-B14F-4D97-AF65-F5344CB8AC3E}">
        <p14:creationId xmlns:p14="http://schemas.microsoft.com/office/powerpoint/2010/main" val="4054135655"/>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Прямоугольник 2"/>
          <p:cNvSpPr/>
          <p:nvPr/>
        </p:nvSpPr>
        <p:spPr>
          <a:xfrm>
            <a:off x="568536" y="1120676"/>
            <a:ext cx="8212015" cy="2677656"/>
          </a:xfrm>
          <a:prstGeom prst="rect">
            <a:avLst/>
          </a:prstGeom>
        </p:spPr>
        <p:txBody>
          <a:bodyPr wrap="square">
            <a:spAutoFit/>
          </a:bodyPr>
          <a:lstStyle/>
          <a:p>
            <a:r>
              <a:rPr lang="ru-RU" sz="2400" dirty="0" smtClean="0"/>
              <a:t>К </a:t>
            </a:r>
            <a:r>
              <a:rPr lang="ru-RU" sz="2400" dirty="0"/>
              <a:t>непосредственно активным методам, относятся методы, использующиеся внутри образовательного мероприятия, в процессе его проведения</a:t>
            </a:r>
            <a:r>
              <a:rPr lang="ru-RU" sz="2400" dirty="0" smtClean="0"/>
              <a:t>.</a:t>
            </a:r>
          </a:p>
          <a:p>
            <a:endParaRPr lang="ru-RU" sz="2400" dirty="0"/>
          </a:p>
          <a:p>
            <a:r>
              <a:rPr lang="ru-RU" sz="2400" dirty="0"/>
              <a:t>Для каждого </a:t>
            </a:r>
            <a:r>
              <a:rPr lang="ru-RU" sz="2400" dirty="0" smtClean="0"/>
              <a:t>урока </a:t>
            </a:r>
            <a:r>
              <a:rPr lang="ru-RU" sz="2400" dirty="0"/>
              <a:t>используются свои активные методы, позволяющие эффективно решать конкретные задачи </a:t>
            </a:r>
            <a:r>
              <a:rPr lang="ru-RU" sz="2400" dirty="0" smtClean="0"/>
              <a:t>данного этапа урока.</a:t>
            </a:r>
            <a:endParaRPr lang="ru-RU" sz="2400" dirty="0"/>
          </a:p>
        </p:txBody>
      </p:sp>
    </p:spTree>
    <p:extLst>
      <p:ext uri="{BB962C8B-B14F-4D97-AF65-F5344CB8AC3E}">
        <p14:creationId xmlns:p14="http://schemas.microsoft.com/office/powerpoint/2010/main" val="320550796"/>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pic>
        <p:nvPicPr>
          <p:cNvPr id="4" name="Рисунок 3"/>
          <p:cNvPicPr>
            <a:picLocks noChangeAspect="1"/>
          </p:cNvPicPr>
          <p:nvPr/>
        </p:nvPicPr>
        <p:blipFill rotWithShape="1">
          <a:blip r:embed="rId3">
            <a:extLst>
              <a:ext uri="{28A0092B-C50C-407E-A947-70E740481C1C}">
                <a14:useLocalDpi xmlns:a14="http://schemas.microsoft.com/office/drawing/2010/main" val="0"/>
              </a:ext>
            </a:extLst>
          </a:blip>
          <a:srcRect l="2757" t="9538" r="2149"/>
          <a:stretch/>
        </p:blipFill>
        <p:spPr>
          <a:xfrm>
            <a:off x="230138" y="879894"/>
            <a:ext cx="8695427" cy="5636042"/>
          </a:xfrm>
          <a:prstGeom prst="rect">
            <a:avLst/>
          </a:prstGeom>
        </p:spPr>
      </p:pic>
      <p:sp>
        <p:nvSpPr>
          <p:cNvPr id="5" name="TextBox 4"/>
          <p:cNvSpPr txBox="1"/>
          <p:nvPr/>
        </p:nvSpPr>
        <p:spPr>
          <a:xfrm>
            <a:off x="2364746" y="312632"/>
            <a:ext cx="4426212" cy="461665"/>
          </a:xfrm>
          <a:prstGeom prst="rect">
            <a:avLst/>
          </a:prstGeom>
          <a:noFill/>
        </p:spPr>
        <p:txBody>
          <a:bodyPr wrap="none" rtlCol="0">
            <a:spAutoFit/>
          </a:bodyPr>
          <a:lstStyle/>
          <a:p>
            <a:r>
              <a:rPr lang="ru-RU" sz="2400" dirty="0" smtClean="0">
                <a:effectLst>
                  <a:outerShdw blurRad="38100" dist="38100" dir="2700000" algn="tl">
                    <a:srgbClr val="000000">
                      <a:alpha val="43137"/>
                    </a:srgbClr>
                  </a:outerShdw>
                </a:effectLst>
              </a:rPr>
              <a:t>КЛАССИФИКАЦИЯ УРОКОВ</a:t>
            </a:r>
            <a:endParaRPr lang="ru-RU" sz="2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99098508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4" y="0"/>
            <a:ext cx="9145539" cy="6858000"/>
          </a:xfrm>
          <a:prstGeom prst="rect">
            <a:avLst/>
          </a:prstGeom>
          <a:solidFill>
            <a:srgbClr val="FFFFFF">
              <a:shade val="85000"/>
            </a:srgbClr>
          </a:solidFill>
          <a:ln w="88900" cap="sq">
            <a:solidFill>
              <a:srgbClr val="7C3F1A"/>
            </a:solidFill>
            <a:miter lim="800000"/>
          </a:ln>
          <a:effectLst>
            <a:outerShdw blurRad="55000" dist="18000" dir="5400000" algn="tl" rotWithShape="0">
              <a:srgbClr val="000000">
                <a:alpha val="40000"/>
              </a:srgbClr>
            </a:outerShdw>
            <a:reflection blurRad="6350" stA="52000" endA="300" endPos="35000" dir="5400000" sy="-100000" algn="bl" rotWithShape="0"/>
          </a:effectLst>
          <a:scene3d>
            <a:camera prst="orthographicFront"/>
            <a:lightRig rig="twoPt" dir="t">
              <a:rot lat="0" lon="0" rev="7200000"/>
            </a:lightRig>
          </a:scene3d>
          <a:sp3d>
            <a:bevelT w="25400" h="19050" prst="softRound"/>
            <a:contourClr>
              <a:srgbClr val="FFFFFF"/>
            </a:contourClr>
          </a:sp3d>
        </p:spPr>
      </p:pic>
      <p:sp>
        <p:nvSpPr>
          <p:cNvPr id="3" name="Прямоугольник 2"/>
          <p:cNvSpPr/>
          <p:nvPr/>
        </p:nvSpPr>
        <p:spPr>
          <a:xfrm>
            <a:off x="559768" y="834994"/>
            <a:ext cx="8036169" cy="4524315"/>
          </a:xfrm>
          <a:prstGeom prst="rect">
            <a:avLst/>
          </a:prstGeom>
        </p:spPr>
        <p:txBody>
          <a:bodyPr wrap="square">
            <a:spAutoFit/>
          </a:bodyPr>
          <a:lstStyle/>
          <a:p>
            <a:pPr algn="ctr"/>
            <a:r>
              <a:rPr lang="ru-RU" sz="2400" dirty="0"/>
              <a:t>КЛАССИФИКАЦИЯ АМО </a:t>
            </a:r>
            <a:endParaRPr lang="ru-RU" sz="2400" dirty="0" smtClean="0"/>
          </a:p>
          <a:p>
            <a:pPr algn="ctr"/>
            <a:r>
              <a:rPr lang="ru-RU" sz="2400" dirty="0" smtClean="0"/>
              <a:t>В </a:t>
            </a:r>
            <a:r>
              <a:rPr lang="ru-RU" sz="2400" dirty="0"/>
              <a:t>РАМКАХ СИСТЕМНО-ДЕЯТЕЛЬНОСТНОГО ПОДХОДА</a:t>
            </a:r>
          </a:p>
          <a:p>
            <a:endParaRPr lang="ru-RU" sz="2400" dirty="0" smtClean="0"/>
          </a:p>
          <a:p>
            <a:pPr marL="342900" indent="-342900">
              <a:buFont typeface="Wingdings" panose="05000000000000000000" pitchFamily="2" charset="2"/>
              <a:buChar char="ü"/>
            </a:pPr>
            <a:r>
              <a:rPr lang="ru-RU" sz="2400" dirty="0" smtClean="0"/>
              <a:t>Активные </a:t>
            </a:r>
            <a:r>
              <a:rPr lang="ru-RU" sz="2400" dirty="0"/>
              <a:t>методы начала образовательного мероприятия.</a:t>
            </a:r>
          </a:p>
          <a:p>
            <a:pPr marL="342900" indent="-342900">
              <a:buFont typeface="Wingdings" panose="05000000000000000000" pitchFamily="2" charset="2"/>
              <a:buChar char="ü"/>
            </a:pPr>
            <a:r>
              <a:rPr lang="ru-RU" sz="2400" dirty="0"/>
              <a:t>Активные методы выяснения целей, ожиданий и опасений.</a:t>
            </a:r>
          </a:p>
          <a:p>
            <a:pPr marL="342900" indent="-342900">
              <a:buFont typeface="Wingdings" panose="05000000000000000000" pitchFamily="2" charset="2"/>
              <a:buChar char="ü"/>
            </a:pPr>
            <a:r>
              <a:rPr lang="ru-RU" sz="2400" dirty="0"/>
              <a:t>Активные методы презентации учебного материала.</a:t>
            </a:r>
          </a:p>
          <a:p>
            <a:pPr marL="342900" indent="-342900">
              <a:buFont typeface="Wingdings" panose="05000000000000000000" pitchFamily="2" charset="2"/>
              <a:buChar char="ü"/>
            </a:pPr>
            <a:r>
              <a:rPr lang="ru-RU" sz="2400" dirty="0"/>
              <a:t>Активные методы релаксации.</a:t>
            </a:r>
          </a:p>
          <a:p>
            <a:pPr marL="342900" indent="-342900">
              <a:buFont typeface="Wingdings" panose="05000000000000000000" pitchFamily="2" charset="2"/>
              <a:buChar char="ü"/>
            </a:pPr>
            <a:r>
              <a:rPr lang="ru-RU" sz="2400" dirty="0"/>
              <a:t>Активные методы самостоятельной работы над темой.</a:t>
            </a:r>
          </a:p>
          <a:p>
            <a:pPr marL="342900" indent="-342900">
              <a:buFont typeface="Wingdings" panose="05000000000000000000" pitchFamily="2" charset="2"/>
              <a:buChar char="ü"/>
            </a:pPr>
            <a:r>
              <a:rPr lang="ru-RU" sz="2400" dirty="0"/>
              <a:t>Активные методы подведения итогов образовательного мероприятия.</a:t>
            </a:r>
          </a:p>
        </p:txBody>
      </p:sp>
      <p:pic>
        <p:nvPicPr>
          <p:cNvPr id="5" name="Рисунок 4">
            <a:hlinkClick r:id="rId3" action="ppaction://hlinkfile"/>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17962" y="5218981"/>
            <a:ext cx="1155318" cy="1507165"/>
          </a:xfrm>
          <a:prstGeom prst="rect">
            <a:avLst/>
          </a:prstGeom>
        </p:spPr>
      </p:pic>
      <p:sp>
        <p:nvSpPr>
          <p:cNvPr id="4" name="5-конечная звезда 3">
            <a:hlinkClick r:id="rId5" action="ppaction://hlinkfile"/>
          </p:cNvPr>
          <p:cNvSpPr/>
          <p:nvPr/>
        </p:nvSpPr>
        <p:spPr>
          <a:xfrm>
            <a:off x="353683" y="5922571"/>
            <a:ext cx="569343" cy="54346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83858424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Ион">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651</TotalTime>
  <Words>1406</Words>
  <Application>Microsoft Office PowerPoint</Application>
  <PresentationFormat>Экран (4:3)</PresentationFormat>
  <Paragraphs>284</Paragraphs>
  <Slides>27</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27</vt:i4>
      </vt:variant>
    </vt:vector>
  </HeadingPairs>
  <TitlesOfParts>
    <vt:vector size="35" baseType="lpstr">
      <vt:lpstr>Adventure</vt:lpstr>
      <vt:lpstr>Arial</vt:lpstr>
      <vt:lpstr>Arial Black</vt:lpstr>
      <vt:lpstr>Calibri</vt:lpstr>
      <vt:lpstr>Times New Roman</vt:lpstr>
      <vt:lpstr>Wingdings</vt:lpstr>
      <vt:lpstr>Wingdings 3</vt:lpstr>
      <vt:lpstr>Ион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58</cp:revision>
  <dcterms:created xsi:type="dcterms:W3CDTF">2016-06-18T20:21:05Z</dcterms:created>
  <dcterms:modified xsi:type="dcterms:W3CDTF">2016-10-26T19:06:09Z</dcterms:modified>
</cp:coreProperties>
</file>